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7"/>
  </p:notesMasterIdLst>
  <p:sldIdLst>
    <p:sldId id="368" r:id="rId2"/>
    <p:sldId id="344" r:id="rId3"/>
    <p:sldId id="345" r:id="rId4"/>
    <p:sldId id="375" r:id="rId5"/>
    <p:sldId id="376" r:id="rId6"/>
    <p:sldId id="394" r:id="rId7"/>
    <p:sldId id="396" r:id="rId8"/>
    <p:sldId id="397" r:id="rId9"/>
    <p:sldId id="419" r:id="rId10"/>
    <p:sldId id="425" r:id="rId11"/>
    <p:sldId id="426" r:id="rId12"/>
    <p:sldId id="427" r:id="rId13"/>
    <p:sldId id="399" r:id="rId14"/>
    <p:sldId id="400" r:id="rId15"/>
    <p:sldId id="398" r:id="rId16"/>
    <p:sldId id="410" r:id="rId17"/>
    <p:sldId id="413" r:id="rId18"/>
    <p:sldId id="401" r:id="rId19"/>
    <p:sldId id="402" r:id="rId20"/>
    <p:sldId id="403" r:id="rId21"/>
    <p:sldId id="404" r:id="rId22"/>
    <p:sldId id="405" r:id="rId23"/>
    <p:sldId id="406" r:id="rId24"/>
    <p:sldId id="407" r:id="rId25"/>
    <p:sldId id="423" r:id="rId26"/>
    <p:sldId id="424" r:id="rId27"/>
    <p:sldId id="428" r:id="rId28"/>
    <p:sldId id="429" r:id="rId29"/>
    <p:sldId id="434" r:id="rId30"/>
    <p:sldId id="435" r:id="rId31"/>
    <p:sldId id="436" r:id="rId32"/>
    <p:sldId id="437" r:id="rId33"/>
    <p:sldId id="369" r:id="rId34"/>
    <p:sldId id="430" r:id="rId35"/>
    <p:sldId id="431" r:id="rId36"/>
    <p:sldId id="432" r:id="rId37"/>
    <p:sldId id="382" r:id="rId38"/>
    <p:sldId id="383" r:id="rId39"/>
    <p:sldId id="386" r:id="rId40"/>
    <p:sldId id="387" r:id="rId41"/>
    <p:sldId id="388" r:id="rId42"/>
    <p:sldId id="389" r:id="rId43"/>
    <p:sldId id="390" r:id="rId44"/>
    <p:sldId id="420" r:id="rId45"/>
    <p:sldId id="421" r:id="rId46"/>
    <p:sldId id="422" r:id="rId47"/>
    <p:sldId id="415" r:id="rId48"/>
    <p:sldId id="438" r:id="rId49"/>
    <p:sldId id="439" r:id="rId50"/>
    <p:sldId id="440" r:id="rId51"/>
    <p:sldId id="441" r:id="rId52"/>
    <p:sldId id="477" r:id="rId53"/>
    <p:sldId id="443" r:id="rId54"/>
    <p:sldId id="444" r:id="rId55"/>
    <p:sldId id="450" r:id="rId56"/>
    <p:sldId id="478" r:id="rId57"/>
    <p:sldId id="454" r:id="rId58"/>
    <p:sldId id="455" r:id="rId59"/>
    <p:sldId id="456" r:id="rId60"/>
    <p:sldId id="457" r:id="rId61"/>
    <p:sldId id="459" r:id="rId62"/>
    <p:sldId id="465" r:id="rId63"/>
    <p:sldId id="466" r:id="rId64"/>
    <p:sldId id="467" r:id="rId65"/>
    <p:sldId id="468" r:id="rId66"/>
    <p:sldId id="469" r:id="rId67"/>
    <p:sldId id="471" r:id="rId68"/>
    <p:sldId id="472" r:id="rId69"/>
    <p:sldId id="473" r:id="rId70"/>
    <p:sldId id="474" r:id="rId71"/>
    <p:sldId id="470" r:id="rId72"/>
    <p:sldId id="416" r:id="rId73"/>
    <p:sldId id="452" r:id="rId74"/>
    <p:sldId id="453" r:id="rId75"/>
    <p:sldId id="418"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2090AAB-25E4-4D18-953A-7424951ECBD6}">
          <p14:sldIdLst>
            <p14:sldId id="368"/>
            <p14:sldId id="344"/>
            <p14:sldId id="345"/>
            <p14:sldId id="375"/>
            <p14:sldId id="376"/>
            <p14:sldId id="394"/>
            <p14:sldId id="396"/>
            <p14:sldId id="397"/>
            <p14:sldId id="419"/>
            <p14:sldId id="425"/>
            <p14:sldId id="426"/>
            <p14:sldId id="427"/>
            <p14:sldId id="399"/>
            <p14:sldId id="400"/>
            <p14:sldId id="398"/>
            <p14:sldId id="410"/>
            <p14:sldId id="413"/>
            <p14:sldId id="401"/>
            <p14:sldId id="402"/>
            <p14:sldId id="403"/>
            <p14:sldId id="404"/>
            <p14:sldId id="405"/>
            <p14:sldId id="406"/>
            <p14:sldId id="407"/>
            <p14:sldId id="423"/>
            <p14:sldId id="424"/>
            <p14:sldId id="428"/>
            <p14:sldId id="429"/>
            <p14:sldId id="434"/>
            <p14:sldId id="435"/>
            <p14:sldId id="436"/>
            <p14:sldId id="437"/>
            <p14:sldId id="369"/>
            <p14:sldId id="430"/>
            <p14:sldId id="431"/>
            <p14:sldId id="432"/>
            <p14:sldId id="382"/>
            <p14:sldId id="383"/>
            <p14:sldId id="386"/>
            <p14:sldId id="387"/>
            <p14:sldId id="388"/>
            <p14:sldId id="389"/>
            <p14:sldId id="390"/>
            <p14:sldId id="420"/>
            <p14:sldId id="421"/>
            <p14:sldId id="422"/>
            <p14:sldId id="415"/>
            <p14:sldId id="438"/>
            <p14:sldId id="439"/>
            <p14:sldId id="440"/>
            <p14:sldId id="441"/>
            <p14:sldId id="477"/>
            <p14:sldId id="443"/>
            <p14:sldId id="444"/>
            <p14:sldId id="450"/>
            <p14:sldId id="478"/>
            <p14:sldId id="454"/>
            <p14:sldId id="455"/>
            <p14:sldId id="456"/>
            <p14:sldId id="457"/>
          </p14:sldIdLst>
        </p14:section>
        <p14:section name="Untitled Section" id="{2E25171D-D5C0-4EC6-A268-894A48FB97FD}">
          <p14:sldIdLst>
            <p14:sldId id="459"/>
            <p14:sldId id="465"/>
            <p14:sldId id="466"/>
            <p14:sldId id="467"/>
            <p14:sldId id="468"/>
            <p14:sldId id="469"/>
            <p14:sldId id="471"/>
            <p14:sldId id="472"/>
            <p14:sldId id="473"/>
            <p14:sldId id="474"/>
            <p14:sldId id="470"/>
            <p14:sldId id="416"/>
            <p14:sldId id="452"/>
            <p14:sldId id="453"/>
            <p14:sldId id="4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60"/>
  </p:normalViewPr>
  <p:slideViewPr>
    <p:cSldViewPr>
      <p:cViewPr>
        <p:scale>
          <a:sx n="66" d="100"/>
          <a:sy n="66" d="100"/>
        </p:scale>
        <p:origin x="1710" y="132"/>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3047D8-282A-4FF4-A2C4-3F3DCE809E77}" type="datetimeFigureOut">
              <a:rPr lang="en-US" smtClean="0"/>
              <a:pPr/>
              <a:t>29-Nov-19</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177F9-99CD-484B-BADF-AF7A27EBD9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65213A6-9F44-427C-AE95-0A72B6A5980D}" type="slidenum">
              <a:rPr lang="en-US"/>
              <a:pPr/>
              <a:t>16</a:t>
            </a:fld>
            <a:endParaRPr lang="en-US"/>
          </a:p>
        </p:txBody>
      </p:sp>
      <p:sp>
        <p:nvSpPr>
          <p:cNvPr id="64515"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3683" tIns="46840" rIns="93683" bIns="46840" anchor="b"/>
          <a:lstStyle/>
          <a:p>
            <a:pPr algn="r" defTabSz="936247"/>
            <a:fld id="{D710DDCD-9079-4AE2-86C4-68295C4DC403}" type="slidenum">
              <a:rPr lang="en-US" sz="1300">
                <a:latin typeface="Times New Roman" pitchFamily="18" charset="0"/>
              </a:rPr>
              <a:pPr algn="r" defTabSz="936247"/>
              <a:t>16</a:t>
            </a:fld>
            <a:endParaRPr lang="en-US" sz="1300" dirty="0">
              <a:latin typeface="Times New Roman" pitchFamily="18" charset="0"/>
            </a:endParaRPr>
          </a:p>
        </p:txBody>
      </p:sp>
      <p:sp>
        <p:nvSpPr>
          <p:cNvPr id="64516" name="Rectangle 2"/>
          <p:cNvSpPr>
            <a:spLocks noGrp="1" noRot="1" noChangeAspect="1" noChangeArrowheads="1" noTextEdit="1"/>
          </p:cNvSpPr>
          <p:nvPr>
            <p:ph type="sldImg"/>
          </p:nvPr>
        </p:nvSpPr>
        <p:spPr>
          <a:xfrm>
            <a:off x="1143000" y="684213"/>
            <a:ext cx="4573588" cy="3432175"/>
          </a:xfrm>
          <a:ln/>
        </p:spPr>
      </p:sp>
      <p:sp>
        <p:nvSpPr>
          <p:cNvPr id="64517" name="Rectangle 3"/>
          <p:cNvSpPr>
            <a:spLocks noGrp="1" noChangeArrowheads="1"/>
          </p:cNvSpPr>
          <p:nvPr>
            <p:ph type="body" idx="1"/>
          </p:nvPr>
        </p:nvSpPr>
        <p:spPr>
          <a:xfrm>
            <a:off x="686421" y="4344025"/>
            <a:ext cx="5485158" cy="4116049"/>
          </a:xfrm>
          <a:noFill/>
          <a:ln/>
        </p:spPr>
        <p:txBody>
          <a:bodyPr lIns="93683" tIns="46840" rIns="93683" bIns="46840"/>
          <a:lstStyle/>
          <a:p>
            <a:pPr eaLnBrk="1" hangingPunct="1"/>
            <a:endParaRPr lang="en-US" b="1">
              <a:latin typeface="Arial" pitchFamily="34" charset="0"/>
              <a:cs typeface="Arial" pitchFamily="34" charset="0"/>
            </a:endParaRPr>
          </a:p>
        </p:txBody>
      </p:sp>
    </p:spTree>
    <p:extLst>
      <p:ext uri="{BB962C8B-B14F-4D97-AF65-F5344CB8AC3E}">
        <p14:creationId xmlns:p14="http://schemas.microsoft.com/office/powerpoint/2010/main" val="3797837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FB1222F-4654-4106-9EE0-9DD58C234C93}" type="slidenum">
              <a:rPr lang="en-US" altLang="en-US" smtClean="0"/>
              <a:pPr>
                <a:spcBef>
                  <a:spcPct val="0"/>
                </a:spcBef>
              </a:pPr>
              <a:t>35</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The users of BI can be broken down into:</a:t>
            </a:r>
          </a:p>
          <a:p>
            <a:pPr eaLnBrk="1" hangingPunct="1">
              <a:buFontTx/>
              <a:buChar char="-"/>
            </a:pPr>
            <a:r>
              <a:rPr lang="en-US" altLang="en-US" smtClean="0">
                <a:latin typeface="Arial" panose="020B0604020202020204" pitchFamily="34" charset="0"/>
                <a:cs typeface="Arial" panose="020B0604020202020204" pitchFamily="34" charset="0"/>
              </a:rPr>
              <a:t>High-level users with the need for a broad view and limited analytics capabilities</a:t>
            </a:r>
          </a:p>
          <a:p>
            <a:pPr eaLnBrk="1" hangingPunct="1">
              <a:buFontTx/>
              <a:buChar char="-"/>
            </a:pPr>
            <a:r>
              <a:rPr lang="en-US" altLang="en-US" smtClean="0">
                <a:latin typeface="Arial" panose="020B0604020202020204" pitchFamily="34" charset="0"/>
                <a:cs typeface="Arial" panose="020B0604020202020204" pitchFamily="34" charset="0"/>
              </a:rPr>
              <a:t>Those specialized users who perform detailed data analysis and need powerful tools</a:t>
            </a:r>
          </a:p>
          <a:p>
            <a:pPr eaLnBrk="1" hangingPunct="1">
              <a:buFontTx/>
              <a:buChar char="-"/>
            </a:pPr>
            <a:r>
              <a:rPr lang="en-US" altLang="en-US" smtClean="0">
                <a:latin typeface="Arial" panose="020B0604020202020204" pitchFamily="34" charset="0"/>
                <a:cs typeface="Arial" panose="020B0604020202020204" pitchFamily="34" charset="0"/>
              </a:rPr>
              <a:t>Workers who need basic reports with possible analytic features</a:t>
            </a:r>
          </a:p>
          <a:p>
            <a:pPr eaLnBrk="1" hangingPunct="1">
              <a:buFontTx/>
              <a:buChar char="-"/>
            </a:pPr>
            <a:r>
              <a:rPr lang="en-US" altLang="en-US" smtClean="0">
                <a:latin typeface="Arial" panose="020B0604020202020204" pitchFamily="34" charset="0"/>
                <a:cs typeface="Arial" panose="020B0604020202020204" pitchFamily="34" charset="0"/>
              </a:rPr>
              <a:t>Workers who have BI built into the systems they use without realizing it is BI</a:t>
            </a:r>
          </a:p>
          <a:p>
            <a:pPr eaLnBrk="1" hangingPunct="1">
              <a:buFontTx/>
              <a:buChar char="-"/>
            </a:pPr>
            <a:endParaRPr lang="en-US" altLang="en-US" smtClean="0">
              <a:latin typeface="Arial" panose="020B0604020202020204" pitchFamily="34" charset="0"/>
              <a:cs typeface="Arial" panose="020B0604020202020204" pitchFamily="34" charset="0"/>
            </a:endParaRP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3711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EDDB5F3-71D5-4A79-80CC-E09F48615ECC}" type="slidenum">
              <a:rPr lang="en-US" altLang="en-US" smtClean="0"/>
              <a:pPr>
                <a:spcBef>
                  <a:spcPct val="0"/>
                </a:spcBef>
              </a:pPr>
              <a:t>36</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cs typeface="Arial" panose="020B0604020202020204" pitchFamily="34" charset="0"/>
              </a:rPr>
              <a:t>The users of BI can be broken down into:</a:t>
            </a:r>
          </a:p>
          <a:p>
            <a:pPr eaLnBrk="1" hangingPunct="1">
              <a:buFontTx/>
              <a:buChar char="-"/>
            </a:pPr>
            <a:r>
              <a:rPr lang="en-US" altLang="en-US" smtClean="0">
                <a:latin typeface="Arial" panose="020B0604020202020204" pitchFamily="34" charset="0"/>
                <a:cs typeface="Arial" panose="020B0604020202020204" pitchFamily="34" charset="0"/>
              </a:rPr>
              <a:t>High-level users with the need for a broad view and limited analytics capabilities</a:t>
            </a:r>
          </a:p>
          <a:p>
            <a:pPr eaLnBrk="1" hangingPunct="1">
              <a:buFontTx/>
              <a:buChar char="-"/>
            </a:pPr>
            <a:r>
              <a:rPr lang="en-US" altLang="en-US" smtClean="0">
                <a:latin typeface="Arial" panose="020B0604020202020204" pitchFamily="34" charset="0"/>
                <a:cs typeface="Arial" panose="020B0604020202020204" pitchFamily="34" charset="0"/>
              </a:rPr>
              <a:t>Those specialized users who perform detailed data analysis and need powerful tools</a:t>
            </a:r>
          </a:p>
          <a:p>
            <a:pPr eaLnBrk="1" hangingPunct="1">
              <a:buFontTx/>
              <a:buChar char="-"/>
            </a:pPr>
            <a:r>
              <a:rPr lang="en-US" altLang="en-US" smtClean="0">
                <a:latin typeface="Arial" panose="020B0604020202020204" pitchFamily="34" charset="0"/>
                <a:cs typeface="Arial" panose="020B0604020202020204" pitchFamily="34" charset="0"/>
              </a:rPr>
              <a:t>Workers who need basic reports with possible analytic features</a:t>
            </a:r>
          </a:p>
          <a:p>
            <a:pPr eaLnBrk="1" hangingPunct="1">
              <a:buFontTx/>
              <a:buChar char="-"/>
            </a:pPr>
            <a:r>
              <a:rPr lang="en-US" altLang="en-US" smtClean="0">
                <a:latin typeface="Arial" panose="020B0604020202020204" pitchFamily="34" charset="0"/>
                <a:cs typeface="Arial" panose="020B0604020202020204" pitchFamily="34" charset="0"/>
              </a:rPr>
              <a:t>Workers who have BI built into the systems they use without realizing it is BI</a:t>
            </a:r>
          </a:p>
          <a:p>
            <a:pPr eaLnBrk="1" hangingPunct="1">
              <a:buFontTx/>
              <a:buChar char="-"/>
            </a:pPr>
            <a:endParaRPr lang="en-US" altLang="en-US" smtClean="0">
              <a:latin typeface="Arial" panose="020B0604020202020204" pitchFamily="34" charset="0"/>
              <a:cs typeface="Arial" panose="020B0604020202020204" pitchFamily="34" charset="0"/>
            </a:endParaRPr>
          </a:p>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2114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177F9-99CD-484B-BADF-AF7A27EBD9E9}" type="slidenum">
              <a:rPr lang="en-US" smtClean="0"/>
              <a:pPr/>
              <a:t>37</a:t>
            </a:fld>
            <a:endParaRPr lang="en-US"/>
          </a:p>
        </p:txBody>
      </p:sp>
    </p:spTree>
    <p:extLst>
      <p:ext uri="{BB962C8B-B14F-4D97-AF65-F5344CB8AC3E}">
        <p14:creationId xmlns:p14="http://schemas.microsoft.com/office/powerpoint/2010/main" val="2496469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177F9-99CD-484B-BADF-AF7A27EBD9E9}" type="slidenum">
              <a:rPr lang="en-US" smtClean="0"/>
              <a:pPr/>
              <a:t>53</a:t>
            </a:fld>
            <a:endParaRPr lang="en-US"/>
          </a:p>
        </p:txBody>
      </p:sp>
    </p:spTree>
    <p:extLst>
      <p:ext uri="{BB962C8B-B14F-4D97-AF65-F5344CB8AC3E}">
        <p14:creationId xmlns:p14="http://schemas.microsoft.com/office/powerpoint/2010/main" val="609728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789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Θέση αριθμού διαφάνειας 3"/>
          <p:cNvSpPr>
            <a:spLocks noGrp="1"/>
          </p:cNvSpPr>
          <p:nvPr>
            <p:ph type="sldNum" sz="quarter" idx="5"/>
          </p:nvPr>
        </p:nvSpPr>
        <p:spPr/>
        <p:txBody>
          <a:bodyPr/>
          <a:lstStyle/>
          <a:p>
            <a:pPr>
              <a:defRPr/>
            </a:pPr>
            <a:fld id="{5E72184D-8979-41AC-B80F-3E52D2D41625}" type="slidenum">
              <a:rPr lang="el-GR" smtClean="0"/>
              <a:pPr>
                <a:defRPr/>
              </a:pPr>
              <a:t>59</a:t>
            </a:fld>
            <a:endParaRPr lang="el-GR"/>
          </a:p>
        </p:txBody>
      </p:sp>
    </p:spTree>
    <p:extLst>
      <p:ext uri="{BB962C8B-B14F-4D97-AF65-F5344CB8AC3E}">
        <p14:creationId xmlns:p14="http://schemas.microsoft.com/office/powerpoint/2010/main" val="3657999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913836A6-3BBD-4897-85C5-5229F69E4728}" type="slidenum">
              <a:rPr lang="el-GR" smtClean="0"/>
              <a:pPr/>
              <a:t>67</a:t>
            </a:fld>
            <a:endParaRPr lang="el-GR"/>
          </a:p>
        </p:txBody>
      </p:sp>
    </p:spTree>
    <p:extLst>
      <p:ext uri="{BB962C8B-B14F-4D97-AF65-F5344CB8AC3E}">
        <p14:creationId xmlns:p14="http://schemas.microsoft.com/office/powerpoint/2010/main" val="380828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913836A6-3BBD-4897-85C5-5229F69E4728}" type="slidenum">
              <a:rPr lang="el-GR" smtClean="0"/>
              <a:pPr/>
              <a:t>68</a:t>
            </a:fld>
            <a:endParaRPr lang="el-GR"/>
          </a:p>
        </p:txBody>
      </p:sp>
    </p:spTree>
    <p:extLst>
      <p:ext uri="{BB962C8B-B14F-4D97-AF65-F5344CB8AC3E}">
        <p14:creationId xmlns:p14="http://schemas.microsoft.com/office/powerpoint/2010/main" val="3580184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01625" y="228600"/>
            <a:ext cx="8510588" cy="1325563"/>
          </a:xfrm>
        </p:spPr>
        <p:txBody>
          <a:bodyPr/>
          <a:lstStyle/>
          <a:p>
            <a:r>
              <a:rPr lang="el-GR"/>
              <a:t>Kλικ για επεξεργασία του τίτλου</a:t>
            </a:r>
            <a:endParaRPr lang="en-US"/>
          </a:p>
        </p:txBody>
      </p:sp>
      <p:sp>
        <p:nvSpPr>
          <p:cNvPr id="3" name="2 - Θέση κειμένου"/>
          <p:cNvSpPr>
            <a:spLocks noGrp="1"/>
          </p:cNvSpPr>
          <p:nvPr>
            <p:ph type="body" sz="half" idx="1"/>
          </p:nvPr>
        </p:nvSpPr>
        <p:spPr>
          <a:xfrm>
            <a:off x="301625" y="1676400"/>
            <a:ext cx="4194175" cy="44227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76400"/>
            <a:ext cx="4194175" cy="44227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a:xfrm>
            <a:off x="304800" y="6245225"/>
            <a:ext cx="2286000" cy="476250"/>
          </a:xfrm>
        </p:spPr>
        <p:txBody>
          <a:bodyPr/>
          <a:lstStyle>
            <a:lvl1pPr>
              <a:defRPr/>
            </a:lvl1pPr>
          </a:lstStyle>
          <a:p>
            <a:pPr>
              <a:defRPr/>
            </a:pPr>
            <a:endParaRPr lang="en-US"/>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6 - Θέση αριθμού διαφάνειας"/>
          <p:cNvSpPr>
            <a:spLocks noGrp="1"/>
          </p:cNvSpPr>
          <p:nvPr>
            <p:ph type="sldNum" sz="quarter" idx="12"/>
          </p:nvPr>
        </p:nvSpPr>
        <p:spPr>
          <a:xfrm>
            <a:off x="6553200" y="6245225"/>
            <a:ext cx="2286000" cy="476250"/>
          </a:xfrm>
        </p:spPr>
        <p:txBody>
          <a:bodyPr/>
          <a:lstStyle>
            <a:lvl1pPr>
              <a:defRPr smtClean="0"/>
            </a:lvl1pPr>
          </a:lstStyle>
          <a:p>
            <a:pPr>
              <a:defRPr/>
            </a:pPr>
            <a:fld id="{9C4FD6EB-B892-4335-B9DC-53D9CF2B11F0}" type="slidenum">
              <a:rPr lang="en-US" altLang="en-US"/>
              <a:pPr>
                <a:defRPr/>
              </a:pPr>
              <a:t>‹#›</a:t>
            </a:fld>
            <a:endParaRPr lang="en-US" altLang="en-US"/>
          </a:p>
        </p:txBody>
      </p:sp>
    </p:spTree>
    <p:extLst>
      <p:ext uri="{BB962C8B-B14F-4D97-AF65-F5344CB8AC3E}">
        <p14:creationId xmlns:p14="http://schemas.microsoft.com/office/powerpoint/2010/main" val="144570193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CCC9B5-A720-46A7-87BE-B7A5F897075B}" type="datetimeFigureOut">
              <a:rPr lang="en-US" smtClean="0"/>
              <a:pPr/>
              <a:t>29-Nov-19</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635C0D2D-8E68-4272-B05D-7064AEC366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CC9B5-A720-46A7-87BE-B7A5F897075B}" type="datetimeFigureOut">
              <a:rPr lang="en-US" smtClean="0"/>
              <a:pPr/>
              <a:t>29-Nov-19</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C0D2D-8E68-4272-B05D-7064AEC366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package" Target="../embeddings/Microsoft_Word_Document.doc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800200"/>
          </a:xfrm>
        </p:spPr>
        <p:txBody>
          <a:bodyPr>
            <a:noAutofit/>
          </a:bodyPr>
          <a:lstStyle/>
          <a:p>
            <a:pPr algn="l"/>
            <a:r>
              <a:rPr lang="en-US" sz="3600" dirty="0" smtClean="0">
                <a:solidFill>
                  <a:prstClr val="black"/>
                </a:solidFill>
                <a:latin typeface="Times New Roman" panose="02020603050405020304" pitchFamily="18" charset="0"/>
                <a:cs typeface="Times New Roman" panose="02020603050405020304" pitchFamily="18" charset="0"/>
              </a:rPr>
              <a:t/>
            </a:r>
            <a:br>
              <a:rPr lang="en-US" sz="3600" dirty="0" smtClean="0">
                <a:solidFill>
                  <a:prstClr val="black"/>
                </a:solidFill>
                <a:latin typeface="Times New Roman" panose="02020603050405020304" pitchFamily="18" charset="0"/>
                <a:cs typeface="Times New Roman" panose="02020603050405020304" pitchFamily="18" charset="0"/>
              </a:rPr>
            </a:br>
            <a:r>
              <a:rPr lang="en-US" sz="3600" dirty="0" smtClean="0">
                <a:solidFill>
                  <a:prstClr val="black"/>
                </a:solidFill>
                <a:latin typeface="Times New Roman" panose="02020603050405020304" pitchFamily="18" charset="0"/>
                <a:cs typeface="Times New Roman" panose="02020603050405020304" pitchFamily="18" charset="0"/>
              </a:rPr>
              <a:t>SYSTEMIC(s), </a:t>
            </a:r>
            <a:br>
              <a:rPr lang="en-US" sz="3600" dirty="0" smtClean="0">
                <a:solidFill>
                  <a:prstClr val="black"/>
                </a:solidFill>
                <a:latin typeface="Times New Roman" panose="02020603050405020304" pitchFamily="18" charset="0"/>
                <a:cs typeface="Times New Roman" panose="02020603050405020304" pitchFamily="18" charset="0"/>
              </a:rPr>
            </a:br>
            <a:r>
              <a:rPr lang="en-US" sz="3600" dirty="0" smtClean="0">
                <a:solidFill>
                  <a:prstClr val="black"/>
                </a:solidFill>
                <a:latin typeface="Times New Roman" panose="02020603050405020304" pitchFamily="18" charset="0"/>
                <a:cs typeface="Times New Roman" panose="02020603050405020304" pitchFamily="18" charset="0"/>
              </a:rPr>
              <a:t>ARTIFICIAL </a:t>
            </a:r>
            <a:r>
              <a:rPr lang="en-US" sz="3600" dirty="0">
                <a:solidFill>
                  <a:prstClr val="black"/>
                </a:solidFill>
                <a:latin typeface="Times New Roman" panose="02020603050405020304" pitchFamily="18" charset="0"/>
                <a:cs typeface="Times New Roman" panose="02020603050405020304" pitchFamily="18" charset="0"/>
              </a:rPr>
              <a:t>INTELLIGENCE (AI) </a:t>
            </a:r>
            <a:r>
              <a:rPr lang="en-US" sz="3600" dirty="0" smtClean="0">
                <a:solidFill>
                  <a:prstClr val="black"/>
                </a:solidFill>
                <a:latin typeface="Times New Roman" panose="02020603050405020304" pitchFamily="18" charset="0"/>
                <a:cs typeface="Times New Roman" panose="02020603050405020304" pitchFamily="18" charset="0"/>
              </a:rPr>
              <a:t/>
            </a:r>
            <a:br>
              <a:rPr lang="en-US" sz="3600" dirty="0" smtClean="0">
                <a:solidFill>
                  <a:prstClr val="black"/>
                </a:solidFill>
                <a:latin typeface="Times New Roman" panose="02020603050405020304" pitchFamily="18" charset="0"/>
                <a:cs typeface="Times New Roman" panose="02020603050405020304" pitchFamily="18" charset="0"/>
              </a:rPr>
            </a:br>
            <a:r>
              <a:rPr lang="en-US" sz="3600" dirty="0" smtClean="0">
                <a:solidFill>
                  <a:prstClr val="black"/>
                </a:solidFill>
                <a:latin typeface="Times New Roman" panose="02020603050405020304" pitchFamily="18" charset="0"/>
                <a:cs typeface="Times New Roman" panose="02020603050405020304" pitchFamily="18" charset="0"/>
              </a:rPr>
              <a:t>AND </a:t>
            </a:r>
            <a:r>
              <a:rPr lang="en-US" sz="3600" dirty="0">
                <a:solidFill>
                  <a:prstClr val="black"/>
                </a:solidFill>
                <a:latin typeface="Times New Roman" panose="02020603050405020304" pitchFamily="18" charset="0"/>
                <a:cs typeface="Times New Roman" panose="02020603050405020304" pitchFamily="18" charset="0"/>
              </a:rPr>
              <a:t>BUSINESS INTELLIGENCE (BI</a:t>
            </a:r>
            <a:r>
              <a:rPr lang="en-US" sz="3600" dirty="0" smtClean="0">
                <a:solidFill>
                  <a:prstClr val="black"/>
                </a:solidFill>
                <a:latin typeface="Times New Roman" panose="02020603050405020304" pitchFamily="18" charset="0"/>
                <a:cs typeface="Times New Roman" panose="02020603050405020304" pitchFamily="18" charset="0"/>
              </a:rPr>
              <a:t>):</a:t>
            </a:r>
            <a:br>
              <a:rPr lang="en-US" sz="3600" dirty="0" smtClean="0">
                <a:solidFill>
                  <a:prstClr val="black"/>
                </a:solidFill>
                <a:latin typeface="Times New Roman" panose="02020603050405020304" pitchFamily="18" charset="0"/>
                <a:cs typeface="Times New Roman" panose="02020603050405020304" pitchFamily="18" charset="0"/>
              </a:rPr>
            </a:br>
            <a:r>
              <a:rPr lang="en-US" sz="3600" dirty="0" smtClean="0">
                <a:solidFill>
                  <a:prstClr val="black"/>
                </a:solidFill>
                <a:latin typeface="Times New Roman" panose="02020603050405020304" pitchFamily="18" charset="0"/>
                <a:cs typeface="Times New Roman" panose="02020603050405020304" pitchFamily="18" charset="0"/>
              </a:rPr>
              <a:t>Issues, challenges and opportunities</a:t>
            </a:r>
            <a:br>
              <a:rPr lang="en-US" sz="3600" dirty="0" smtClean="0">
                <a:solidFill>
                  <a:prstClr val="black"/>
                </a:solidFill>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p>
          <a:p>
            <a:pPr marL="0" indent="0">
              <a:buNone/>
            </a:pPr>
            <a:r>
              <a:rPr lang="en-US"/>
              <a:t> </a:t>
            </a:r>
            <a:r>
              <a:rPr lang="en-US" smtClean="0"/>
              <a:t>                        </a:t>
            </a:r>
            <a:endParaRPr lang="en-US" dirty="0" smtClean="0"/>
          </a:p>
          <a:p>
            <a:pPr marL="0" indent="0">
              <a:buNone/>
            </a:pPr>
            <a:r>
              <a:rPr lang="en-US" dirty="0"/>
              <a:t> </a:t>
            </a:r>
            <a:r>
              <a:rPr lang="en-US" dirty="0" smtClean="0"/>
              <a:t>                              PLENARY PAPER</a:t>
            </a:r>
          </a:p>
          <a:p>
            <a:endParaRPr lang="en-US" dirty="0" smtClean="0"/>
          </a:p>
          <a:p>
            <a:pPr marL="0" indent="0">
              <a:buNone/>
            </a:pPr>
            <a:r>
              <a:rPr lang="en-US" dirty="0">
                <a:latin typeface="Times New Roman" panose="02020603050405020304" pitchFamily="18" charset="0"/>
                <a:cs typeface="Times New Roman" panose="02020603050405020304" pitchFamily="18" charset="0"/>
              </a:rPr>
              <a:t>Professor Peter P. </a:t>
            </a:r>
            <a:r>
              <a:rPr lang="en-US" dirty="0" smtClean="0">
                <a:latin typeface="Times New Roman" panose="02020603050405020304" pitchFamily="18" charset="0"/>
                <a:cs typeface="Times New Roman" panose="02020603050405020304" pitchFamily="18" charset="0"/>
              </a:rPr>
              <a:t>Groumpos</a:t>
            </a:r>
          </a:p>
          <a:p>
            <a:pPr marL="0" indent="0">
              <a:buNone/>
            </a:pPr>
            <a:r>
              <a:rPr lang="en-US" dirty="0" smtClean="0">
                <a:latin typeface="Times New Roman" panose="02020603050405020304" pitchFamily="18" charset="0"/>
                <a:cs typeface="Times New Roman" panose="02020603050405020304" pitchFamily="18" charset="0"/>
              </a:rPr>
              <a:t>Department of Electrical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and Computer Engineering</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University </a:t>
            </a:r>
            <a:r>
              <a:rPr lang="en-US" dirty="0">
                <a:latin typeface="Times New Roman" panose="02020603050405020304" pitchFamily="18" charset="0"/>
                <a:cs typeface="Times New Roman" panose="02020603050405020304" pitchFamily="18" charset="0"/>
              </a:rPr>
              <a:t>of Patras, Greece.   </a:t>
            </a:r>
            <a:r>
              <a:rPr lang="en-US" dirty="0" smtClean="0">
                <a:latin typeface="Times New Roman" panose="02020603050405020304" pitchFamily="18" charset="0"/>
                <a:cs typeface="Times New Roman" panose="02020603050405020304" pitchFamily="18" charset="0"/>
              </a:rPr>
              <a:t>                                            groumpos@ece.upatras.gr </a:t>
            </a:r>
            <a:endParaRPr lang="en-US"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pic>
        <p:nvPicPr>
          <p:cNvPr id="4" name="Picture 3" descr="logo-up-4color-stamp_11.jpg"/>
          <p:cNvPicPr>
            <a:picLocks noChangeAspect="1"/>
          </p:cNvPicPr>
          <p:nvPr/>
        </p:nvPicPr>
        <p:blipFill>
          <a:blip r:embed="rId2" cstate="print"/>
          <a:stretch>
            <a:fillRect/>
          </a:stretch>
        </p:blipFill>
        <p:spPr>
          <a:xfrm>
            <a:off x="6064439" y="5381779"/>
            <a:ext cx="3050720" cy="1476221"/>
          </a:xfrm>
          <a:prstGeom prst="rect">
            <a:avLst/>
          </a:prstGeom>
        </p:spPr>
      </p:pic>
    </p:spTree>
    <p:extLst>
      <p:ext uri="{BB962C8B-B14F-4D97-AF65-F5344CB8AC3E}">
        <p14:creationId xmlns:p14="http://schemas.microsoft.com/office/powerpoint/2010/main" val="1353122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latin typeface="Calibri" pitchFamily="34" charset="0"/>
                <a:cs typeface="Calibri" pitchFamily="34" charset="0"/>
              </a:rPr>
              <a:t>KNOWLEDGE (1/2)</a:t>
            </a:r>
            <a:endParaRPr lang="en-US" dirty="0">
              <a:latin typeface="Calibri" pitchFamily="34" charset="0"/>
              <a:cs typeface="Calibri" pitchFamily="34" charset="0"/>
            </a:endParaRPr>
          </a:p>
        </p:txBody>
      </p:sp>
      <p:sp>
        <p:nvSpPr>
          <p:cNvPr id="3" name="2 - Θέση περιεχομένου"/>
          <p:cNvSpPr>
            <a:spLocks noGrp="1"/>
          </p:cNvSpPr>
          <p:nvPr>
            <p:ph sz="quarter" idx="1"/>
          </p:nvPr>
        </p:nvSpPr>
        <p:spPr/>
        <p:txBody>
          <a:bodyPr>
            <a:normAutofit/>
          </a:bodyPr>
          <a:lstStyle/>
          <a:p>
            <a:pPr marL="457200" indent="-457200">
              <a:buNone/>
            </a:pPr>
            <a:r>
              <a:rPr lang="en-US" sz="2400" b="1" i="1" dirty="0" smtClean="0">
                <a:solidFill>
                  <a:srgbClr val="FF0000"/>
                </a:solidFill>
                <a:latin typeface="Times New Roman" panose="02020603050405020304" pitchFamily="18" charset="0"/>
                <a:cs typeface="Times New Roman" pitchFamily="18" charset="0"/>
              </a:rPr>
              <a:t>                 </a:t>
            </a:r>
            <a:endParaRPr lang="en-US" sz="2400" dirty="0" smtClean="0">
              <a:latin typeface="Times New Roman" pitchFamily="18" charset="0"/>
              <a:cs typeface="Times New Roman" pitchFamily="18" charset="0"/>
            </a:endParaRPr>
          </a:p>
          <a:p>
            <a:pPr marL="457200" indent="-457200"/>
            <a:r>
              <a:rPr lang="en-US" sz="2400" dirty="0" smtClean="0">
                <a:latin typeface="Calibri" pitchFamily="34" charset="0"/>
                <a:cs typeface="Calibri" pitchFamily="34" charset="0"/>
              </a:rPr>
              <a:t>What is Knowledge? How is it generated?</a:t>
            </a:r>
          </a:p>
          <a:p>
            <a:pPr marL="457200" indent="-457200"/>
            <a:endParaRPr lang="en-US" sz="2400" dirty="0" smtClean="0">
              <a:latin typeface="Calibri" pitchFamily="34" charset="0"/>
              <a:cs typeface="Calibri" pitchFamily="34" charset="0"/>
            </a:endParaRPr>
          </a:p>
          <a:p>
            <a:pPr marL="457200" indent="-457200"/>
            <a:r>
              <a:rPr lang="en-US" sz="2400" dirty="0" smtClean="0">
                <a:latin typeface="Calibri" pitchFamily="34" charset="0"/>
                <a:cs typeface="Calibri" pitchFamily="34" charset="0"/>
              </a:rPr>
              <a:t>How do we handle the huge amount of data?</a:t>
            </a:r>
          </a:p>
          <a:p>
            <a:pPr marL="457200" indent="-457200"/>
            <a:endParaRPr lang="en-US" sz="2400" dirty="0" smtClean="0">
              <a:latin typeface="Calibri" pitchFamily="34" charset="0"/>
              <a:cs typeface="Calibri" pitchFamily="34" charset="0"/>
            </a:endParaRPr>
          </a:p>
          <a:p>
            <a:pPr marL="457200" indent="-457200"/>
            <a:r>
              <a:rPr lang="en-US" sz="2400" dirty="0" smtClean="0">
                <a:latin typeface="Calibri" pitchFamily="34" charset="0"/>
                <a:cs typeface="Calibri" pitchFamily="34" charset="0"/>
              </a:rPr>
              <a:t>What is the process of learning?</a:t>
            </a:r>
          </a:p>
          <a:p>
            <a:pPr marL="457200" indent="-457200"/>
            <a:endParaRPr lang="en-US" sz="2400" dirty="0" smtClean="0">
              <a:latin typeface="Calibri" pitchFamily="34" charset="0"/>
              <a:cs typeface="Calibri" pitchFamily="34" charset="0"/>
            </a:endParaRPr>
          </a:p>
          <a:p>
            <a:pPr marL="457200" indent="-457200"/>
            <a:r>
              <a:rPr lang="en-US" sz="2400" dirty="0" smtClean="0">
                <a:latin typeface="Calibri" pitchFamily="34" charset="0"/>
                <a:cs typeface="Calibri" pitchFamily="34" charset="0"/>
              </a:rPr>
              <a:t> What is a Complex Dynamic System (CDS)? </a:t>
            </a:r>
          </a:p>
          <a:p>
            <a:pPr marL="457200" indent="-457200"/>
            <a:endParaRPr lang="en-US" sz="2400" dirty="0" smtClean="0">
              <a:latin typeface="Calibri" pitchFamily="34" charset="0"/>
              <a:cs typeface="Calibri" pitchFamily="34" charset="0"/>
            </a:endParaRPr>
          </a:p>
          <a:p>
            <a:pPr marL="457200" indent="-457200"/>
            <a:r>
              <a:rPr lang="en-US" sz="2400" dirty="0" smtClean="0">
                <a:latin typeface="Calibri" pitchFamily="34" charset="0"/>
                <a:cs typeface="Calibri" pitchFamily="34" charset="0"/>
              </a:rPr>
              <a:t>What are its main characteristics? </a:t>
            </a:r>
          </a:p>
        </p:txBody>
      </p:sp>
    </p:spTree>
    <p:extLst>
      <p:ext uri="{BB962C8B-B14F-4D97-AF65-F5344CB8AC3E}">
        <p14:creationId xmlns:p14="http://schemas.microsoft.com/office/powerpoint/2010/main" val="1043696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latin typeface="Calibri" pitchFamily="34" charset="0"/>
                <a:cs typeface="Calibri" pitchFamily="34" charset="0"/>
              </a:rPr>
              <a:t>KNOWLEDGE </a:t>
            </a:r>
            <a:r>
              <a:rPr lang="en-US" dirty="0">
                <a:latin typeface="Calibri" pitchFamily="34" charset="0"/>
                <a:cs typeface="Calibri" pitchFamily="34" charset="0"/>
              </a:rPr>
              <a:t>(2/2)</a:t>
            </a:r>
            <a:endParaRPr lang="el-GR" dirty="0">
              <a:latin typeface="Calibri" pitchFamily="34" charset="0"/>
              <a:cs typeface="Calibri" pitchFamily="34" charset="0"/>
            </a:endParaRPr>
          </a:p>
        </p:txBody>
      </p:sp>
      <p:sp>
        <p:nvSpPr>
          <p:cNvPr id="3" name="Θέση περιεχομένου 2"/>
          <p:cNvSpPr>
            <a:spLocks noGrp="1"/>
          </p:cNvSpPr>
          <p:nvPr>
            <p:ph sz="quarter" idx="1"/>
          </p:nvPr>
        </p:nvSpPr>
        <p:spPr/>
        <p:txBody>
          <a:bodyPr>
            <a:normAutofit fontScale="92500" lnSpcReduction="10000"/>
          </a:bodyPr>
          <a:lstStyle/>
          <a:p>
            <a:pPr marL="457200" indent="-457200"/>
            <a:r>
              <a:rPr lang="en-US" sz="2800" dirty="0" smtClean="0">
                <a:latin typeface="Calibri" pitchFamily="34" charset="0"/>
                <a:cs typeface="Calibri" pitchFamily="34" charset="0"/>
              </a:rPr>
              <a:t>What are the best models for business? </a:t>
            </a:r>
          </a:p>
          <a:p>
            <a:pPr marL="0" indent="0"/>
            <a:endParaRPr lang="en-US" sz="2800" dirty="0" smtClean="0">
              <a:latin typeface="Calibri" pitchFamily="34" charset="0"/>
              <a:cs typeface="Calibri" pitchFamily="34" charset="0"/>
            </a:endParaRPr>
          </a:p>
          <a:p>
            <a:pPr marL="457200" indent="-457200"/>
            <a:r>
              <a:rPr lang="en-US" sz="2800" dirty="0" smtClean="0">
                <a:latin typeface="Calibri" pitchFamily="34" charset="0"/>
                <a:cs typeface="Calibri" pitchFamily="34" charset="0"/>
              </a:rPr>
              <a:t>Do all models have detailed software tools that can adequately simulate their behavior?  </a:t>
            </a:r>
          </a:p>
          <a:p>
            <a:pPr marL="457200" indent="-457200">
              <a:buNone/>
            </a:pPr>
            <a:endParaRPr lang="en-US" sz="2800" dirty="0">
              <a:latin typeface="Calibri" pitchFamily="34" charset="0"/>
              <a:cs typeface="Calibri" pitchFamily="34" charset="0"/>
            </a:endParaRPr>
          </a:p>
          <a:p>
            <a:pPr marL="457200" indent="-457200"/>
            <a:r>
              <a:rPr lang="en-US" sz="2800" dirty="0" smtClean="0">
                <a:latin typeface="Calibri" pitchFamily="34" charset="0"/>
                <a:cs typeface="Calibri" pitchFamily="34" charset="0"/>
              </a:rPr>
              <a:t>What is intelligence?</a:t>
            </a:r>
          </a:p>
          <a:p>
            <a:pPr marL="0" indent="0"/>
            <a:endParaRPr lang="en-US" sz="2800" dirty="0" smtClean="0">
              <a:latin typeface="Calibri" pitchFamily="34" charset="0"/>
              <a:cs typeface="Calibri" pitchFamily="34" charset="0"/>
            </a:endParaRPr>
          </a:p>
          <a:p>
            <a:pPr marL="457200" indent="-457200"/>
            <a:r>
              <a:rPr lang="en-US" sz="2800" dirty="0" smtClean="0">
                <a:latin typeface="Calibri" pitchFamily="34" charset="0"/>
                <a:cs typeface="Calibri" pitchFamily="34" charset="0"/>
              </a:rPr>
              <a:t>What is wisdom?</a:t>
            </a:r>
          </a:p>
          <a:p>
            <a:pPr marL="0" indent="0">
              <a:buNone/>
            </a:pPr>
            <a:endParaRPr lang="en-US" sz="2800" dirty="0" smtClean="0">
              <a:latin typeface="Calibri" pitchFamily="34" charset="0"/>
              <a:cs typeface="Calibri" pitchFamily="34" charset="0"/>
            </a:endParaRPr>
          </a:p>
          <a:p>
            <a:pPr marL="457200" indent="-457200"/>
            <a:r>
              <a:rPr lang="en-US" sz="2800" dirty="0" smtClean="0">
                <a:latin typeface="Calibri" pitchFamily="34" charset="0"/>
                <a:cs typeface="Calibri" pitchFamily="34" charset="0"/>
              </a:rPr>
              <a:t>Is “History” Important?</a:t>
            </a:r>
            <a:endParaRPr lang="en-US" sz="2800" dirty="0">
              <a:latin typeface="Times New Roman" pitchFamily="18" charset="0"/>
              <a:cs typeface="Times New Roman" pitchFamily="18" charset="0"/>
            </a:endParaRPr>
          </a:p>
          <a:p>
            <a:pPr marL="0" indent="0"/>
            <a:endParaRPr lang="el-GR" dirty="0"/>
          </a:p>
        </p:txBody>
      </p:sp>
    </p:spTree>
    <p:extLst>
      <p:ext uri="{BB962C8B-B14F-4D97-AF65-F5344CB8AC3E}">
        <p14:creationId xmlns:p14="http://schemas.microsoft.com/office/powerpoint/2010/main" val="2603842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296144"/>
          </a:xfrm>
        </p:spPr>
        <p:txBody>
          <a:bodyPr>
            <a:normAutofit fontScale="90000"/>
          </a:bodyPr>
          <a:lstStyle/>
          <a:p>
            <a:pPr lvl="0"/>
            <a:r>
              <a:rPr lang="en-US" b="1" dirty="0" smtClean="0">
                <a:latin typeface="Calibri" pitchFamily="34" charset="0"/>
                <a:cs typeface="Calibri" pitchFamily="34" charset="0"/>
              </a:rPr>
              <a:t>  HISTORY IS IMPORTANT</a:t>
            </a:r>
            <a:r>
              <a:rPr lang="el-GR" dirty="0">
                <a:latin typeface="Calibri" pitchFamily="34" charset="0"/>
                <a:cs typeface="Calibri" pitchFamily="34" charset="0"/>
              </a:rPr>
              <a:t/>
            </a:r>
            <a:br>
              <a:rPr lang="el-GR" dirty="0">
                <a:latin typeface="Calibri" pitchFamily="34" charset="0"/>
                <a:cs typeface="Calibri" pitchFamily="34" charset="0"/>
              </a:rPr>
            </a:br>
            <a:endParaRPr lang="el-GR" dirty="0">
              <a:latin typeface="Calibri" pitchFamily="34" charset="0"/>
              <a:cs typeface="Calibri" pitchFamily="34" charset="0"/>
            </a:endParaRPr>
          </a:p>
        </p:txBody>
      </p:sp>
      <p:sp>
        <p:nvSpPr>
          <p:cNvPr id="3" name="Content Placeholder 2"/>
          <p:cNvSpPr>
            <a:spLocks noGrp="1"/>
          </p:cNvSpPr>
          <p:nvPr>
            <p:ph sz="quarter" idx="1"/>
          </p:nvPr>
        </p:nvSpPr>
        <p:spPr>
          <a:xfrm>
            <a:off x="457200" y="1340768"/>
            <a:ext cx="8229600" cy="4785395"/>
          </a:xfrm>
        </p:spPr>
        <p:txBody>
          <a:bodyPr>
            <a:normAutofit lnSpcReduction="10000"/>
          </a:bodyPr>
          <a:lstStyle/>
          <a:p>
            <a:r>
              <a:rPr lang="en-US" b="1" i="1" dirty="0" smtClean="0">
                <a:latin typeface="Calibri" pitchFamily="34" charset="0"/>
                <a:cs typeface="Calibri" pitchFamily="34" charset="0"/>
              </a:rPr>
              <a:t>History</a:t>
            </a:r>
            <a:r>
              <a:rPr lang="en-US" dirty="0" smtClean="0">
                <a:latin typeface="Calibri" pitchFamily="34" charset="0"/>
                <a:cs typeface="Calibri" pitchFamily="34" charset="0"/>
              </a:rPr>
              <a:t> </a:t>
            </a:r>
            <a:r>
              <a:rPr lang="en-US" dirty="0">
                <a:latin typeface="Calibri" pitchFamily="34" charset="0"/>
                <a:cs typeface="Calibri" pitchFamily="34" charset="0"/>
              </a:rPr>
              <a:t>is both a guide to future activity in </a:t>
            </a:r>
            <a:r>
              <a:rPr lang="en-US" dirty="0" smtClean="0">
                <a:latin typeface="Calibri" pitchFamily="34" charset="0"/>
                <a:cs typeface="Calibri" pitchFamily="34" charset="0"/>
              </a:rPr>
              <a:t>any scientific  </a:t>
            </a:r>
            <a:r>
              <a:rPr lang="en-US" dirty="0">
                <a:latin typeface="Calibri" pitchFamily="34" charset="0"/>
                <a:cs typeface="Calibri" pitchFamily="34" charset="0"/>
              </a:rPr>
              <a:t>field and a record of the ideas and actions of those who have helped advance our thinking and </a:t>
            </a:r>
            <a:r>
              <a:rPr lang="en-US" dirty="0" smtClean="0">
                <a:latin typeface="Calibri" pitchFamily="34" charset="0"/>
                <a:cs typeface="Calibri" pitchFamily="34" charset="0"/>
              </a:rPr>
              <a:t>practices through  the ages.</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In </a:t>
            </a:r>
            <a:r>
              <a:rPr lang="en-US" dirty="0">
                <a:latin typeface="Calibri" pitchFamily="34" charset="0"/>
                <a:cs typeface="Calibri" pitchFamily="34" charset="0"/>
              </a:rPr>
              <a:t>a technology field as diverse as </a:t>
            </a:r>
            <a:r>
              <a:rPr lang="en-US" dirty="0" smtClean="0">
                <a:latin typeface="Calibri" pitchFamily="34" charset="0"/>
                <a:cs typeface="Calibri" pitchFamily="34" charset="0"/>
              </a:rPr>
              <a:t>Knowledge, Learning and Decision Making Support Systems (DMSS)</a:t>
            </a:r>
            <a:r>
              <a:rPr lang="en-US" i="1" dirty="0" smtClean="0">
                <a:latin typeface="Calibri" pitchFamily="34" charset="0"/>
                <a:cs typeface="Calibri" pitchFamily="34" charset="0"/>
              </a:rPr>
              <a:t>,</a:t>
            </a:r>
            <a:r>
              <a:rPr lang="en-US" b="1" i="1" dirty="0" smtClean="0">
                <a:latin typeface="Calibri" pitchFamily="34" charset="0"/>
                <a:cs typeface="Calibri" pitchFamily="34" charset="0"/>
              </a:rPr>
              <a:t> </a:t>
            </a:r>
            <a:endParaRPr lang="en-US" dirty="0" smtClean="0">
              <a:latin typeface="Calibri" pitchFamily="34" charset="0"/>
              <a:cs typeface="Calibri" pitchFamily="34" charset="0"/>
            </a:endParaRPr>
          </a:p>
          <a:p>
            <a:pPr marL="0" indent="0">
              <a:buNone/>
            </a:pPr>
            <a:r>
              <a:rPr lang="en-US" b="1" i="1" dirty="0" smtClean="0">
                <a:latin typeface="Calibri" pitchFamily="34" charset="0"/>
                <a:cs typeface="Calibri" pitchFamily="34" charset="0"/>
              </a:rPr>
              <a:t>          </a:t>
            </a:r>
            <a:r>
              <a:rPr lang="en-US" sz="4000" b="1" i="1" dirty="0" smtClean="0">
                <a:solidFill>
                  <a:srgbClr val="7030A0"/>
                </a:solidFill>
                <a:latin typeface="Calibri" pitchFamily="34" charset="0"/>
                <a:cs typeface="Calibri" pitchFamily="34" charset="0"/>
              </a:rPr>
              <a:t>history </a:t>
            </a:r>
            <a:r>
              <a:rPr lang="en-US" sz="4000" b="1" i="1" dirty="0">
                <a:solidFill>
                  <a:srgbClr val="7030A0"/>
                </a:solidFill>
                <a:latin typeface="Calibri" pitchFamily="34" charset="0"/>
                <a:cs typeface="Calibri" pitchFamily="34" charset="0"/>
              </a:rPr>
              <a:t>is </a:t>
            </a:r>
            <a:r>
              <a:rPr lang="en-US" sz="4000" b="1" i="1" dirty="0" smtClean="0">
                <a:solidFill>
                  <a:srgbClr val="7030A0"/>
                </a:solidFill>
                <a:latin typeface="Calibri" pitchFamily="34" charset="0"/>
                <a:cs typeface="Calibri" pitchFamily="34" charset="0"/>
              </a:rPr>
              <a:t>neither </a:t>
            </a:r>
            <a:r>
              <a:rPr lang="en-US" sz="4000" b="1" i="1" dirty="0">
                <a:solidFill>
                  <a:srgbClr val="7030A0"/>
                </a:solidFill>
                <a:latin typeface="Calibri" pitchFamily="34" charset="0"/>
                <a:cs typeface="Calibri" pitchFamily="34" charset="0"/>
              </a:rPr>
              <a:t>neat </a:t>
            </a:r>
            <a:r>
              <a:rPr lang="en-US" sz="4000" b="1" i="1" dirty="0" smtClean="0">
                <a:solidFill>
                  <a:srgbClr val="7030A0"/>
                </a:solidFill>
                <a:latin typeface="Calibri" pitchFamily="34" charset="0"/>
                <a:cs typeface="Calibri" pitchFamily="34" charset="0"/>
              </a:rPr>
              <a:t>nor </a:t>
            </a:r>
            <a:r>
              <a:rPr lang="en-US" sz="4000" b="1" i="1" dirty="0">
                <a:solidFill>
                  <a:srgbClr val="7030A0"/>
                </a:solidFill>
                <a:latin typeface="Calibri" pitchFamily="34" charset="0"/>
                <a:cs typeface="Calibri" pitchFamily="34" charset="0"/>
              </a:rPr>
              <a:t>linear</a:t>
            </a:r>
            <a:r>
              <a:rPr lang="en-US" sz="4000" b="1" i="1" dirty="0" smtClean="0">
                <a:solidFill>
                  <a:srgbClr val="7030A0"/>
                </a:solidFill>
                <a:latin typeface="Calibri" pitchFamily="34" charset="0"/>
                <a:cs typeface="Calibri" pitchFamily="34" charset="0"/>
              </a:rPr>
              <a:t>.</a:t>
            </a:r>
          </a:p>
          <a:p>
            <a:endParaRPr lang="el-GR" dirty="0">
              <a:latin typeface="Calibri" pitchFamily="34" charset="0"/>
              <a:cs typeface="Calibri" pitchFamily="34" charset="0"/>
            </a:endParaRPr>
          </a:p>
        </p:txBody>
      </p:sp>
    </p:spTree>
    <p:extLst>
      <p:ext uri="{BB962C8B-B14F-4D97-AF65-F5344CB8AC3E}">
        <p14:creationId xmlns:p14="http://schemas.microsoft.com/office/powerpoint/2010/main" val="1590489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n-US" altLang="en-US" sz="3600" dirty="0"/>
              <a:t>A</a:t>
            </a:r>
            <a:r>
              <a:rPr lang="en-US" altLang="en-US" sz="3600" dirty="0" smtClean="0"/>
              <a:t>bout Intelligence (1/3)</a:t>
            </a:r>
            <a:endParaRPr lang="en-US" altLang="en-US" sz="3600" dirty="0"/>
          </a:p>
        </p:txBody>
      </p:sp>
      <p:sp>
        <p:nvSpPr>
          <p:cNvPr id="385027" name="Rectangle 3"/>
          <p:cNvSpPr>
            <a:spLocks noGrp="1" noRot="1" noChangeArrowheads="1"/>
          </p:cNvSpPr>
          <p:nvPr>
            <p:ph idx="1"/>
          </p:nvPr>
        </p:nvSpPr>
        <p:spPr/>
        <p:txBody>
          <a:bodyPr>
            <a:normAutofit fontScale="70000" lnSpcReduction="20000"/>
          </a:bodyPr>
          <a:lstStyle/>
          <a:p>
            <a:pPr marL="0" indent="0" eaLnBrk="1" hangingPunct="1">
              <a:lnSpc>
                <a:spcPct val="80000"/>
              </a:lnSpc>
              <a:buNone/>
            </a:pPr>
            <a:r>
              <a:rPr lang="en-US" altLang="en-US" sz="2800" b="1" dirty="0" smtClean="0">
                <a:solidFill>
                  <a:srgbClr val="FF0000"/>
                </a:solidFill>
              </a:rPr>
              <a:t>A VERY BASIC QUESTION</a:t>
            </a:r>
            <a:r>
              <a:rPr lang="en-US" altLang="en-US" sz="2800" dirty="0" smtClean="0"/>
              <a:t>: what is intelligence?</a:t>
            </a:r>
          </a:p>
          <a:p>
            <a:pPr marL="0" indent="0" eaLnBrk="1" hangingPunct="1">
              <a:lnSpc>
                <a:spcPct val="80000"/>
              </a:lnSpc>
              <a:buNone/>
            </a:pPr>
            <a:endParaRPr lang="en-US" altLang="en-US" sz="2800" dirty="0"/>
          </a:p>
          <a:p>
            <a:pPr eaLnBrk="1" hangingPunct="1">
              <a:lnSpc>
                <a:spcPct val="80000"/>
              </a:lnSpc>
            </a:pPr>
            <a:r>
              <a:rPr lang="en-US" altLang="en-US" sz="2800" dirty="0"/>
              <a:t>Intelligence is the ability to carry out abstract thinking.</a:t>
            </a:r>
          </a:p>
          <a:p>
            <a:pPr>
              <a:lnSpc>
                <a:spcPct val="80000"/>
              </a:lnSpc>
            </a:pPr>
            <a:endParaRPr lang="en-US" altLang="el-GR" sz="2800" dirty="0" smtClean="0"/>
          </a:p>
          <a:p>
            <a:pPr>
              <a:lnSpc>
                <a:spcPct val="80000"/>
              </a:lnSpc>
            </a:pPr>
            <a:r>
              <a:rPr lang="en-US" altLang="el-GR" sz="2800" dirty="0" smtClean="0"/>
              <a:t>Intelligence </a:t>
            </a:r>
            <a:r>
              <a:rPr lang="en-US" altLang="el-GR" sz="2800" dirty="0"/>
              <a:t>is an inferred process that humans use to explain the different degrees of adaptive success in people’s </a:t>
            </a:r>
            <a:r>
              <a:rPr lang="en-US" altLang="el-GR" sz="2800" dirty="0" smtClean="0"/>
              <a:t>behavior</a:t>
            </a:r>
          </a:p>
          <a:p>
            <a:pPr>
              <a:lnSpc>
                <a:spcPct val="80000"/>
              </a:lnSpc>
            </a:pPr>
            <a:endParaRPr lang="en-US" altLang="el-GR" sz="2800" dirty="0"/>
          </a:p>
          <a:p>
            <a:pPr>
              <a:lnSpc>
                <a:spcPct val="80000"/>
              </a:lnSpc>
            </a:pPr>
            <a:r>
              <a:rPr lang="en-US" altLang="el-GR" sz="2800" dirty="0"/>
              <a:t>Intelligence is the ability to learn from experience, solve problems, and use our knowledge to adapt to new situations.</a:t>
            </a:r>
          </a:p>
          <a:p>
            <a:pPr>
              <a:lnSpc>
                <a:spcPct val="80000"/>
              </a:lnSpc>
            </a:pPr>
            <a:endParaRPr lang="en-US" altLang="el-GR" sz="2800" dirty="0" smtClean="0"/>
          </a:p>
          <a:p>
            <a:pPr>
              <a:lnSpc>
                <a:spcPct val="80000"/>
              </a:lnSpc>
            </a:pPr>
            <a:r>
              <a:rPr lang="en-US" altLang="el-GR" sz="2800" dirty="0" smtClean="0"/>
              <a:t>Learning</a:t>
            </a:r>
            <a:r>
              <a:rPr lang="en-US" altLang="el-GR" sz="2800" dirty="0"/>
              <a:t>, manipulating with facts, but also creativity, consciousness, emotion and </a:t>
            </a:r>
            <a:r>
              <a:rPr lang="en-US" altLang="el-GR" sz="2800" dirty="0" smtClean="0"/>
              <a:t>intuition</a:t>
            </a:r>
            <a:endParaRPr lang="en-US" altLang="el-GR" sz="2800" dirty="0"/>
          </a:p>
          <a:p>
            <a:pPr>
              <a:lnSpc>
                <a:spcPct val="80000"/>
              </a:lnSpc>
            </a:pPr>
            <a:endParaRPr lang="en-US" altLang="el-GR" sz="2800" dirty="0" smtClean="0"/>
          </a:p>
          <a:p>
            <a:pPr>
              <a:lnSpc>
                <a:spcPct val="80000"/>
              </a:lnSpc>
            </a:pPr>
            <a:r>
              <a:rPr lang="en-US" altLang="el-GR" sz="2800" dirty="0" smtClean="0"/>
              <a:t>How </a:t>
            </a:r>
            <a:r>
              <a:rPr lang="en-US" altLang="el-GR" sz="2800" dirty="0"/>
              <a:t>about knowing when you’re wrong?</a:t>
            </a:r>
            <a:endParaRPr lang="en-US" altLang="en-US" sz="2800" dirty="0"/>
          </a:p>
          <a:p>
            <a:pPr eaLnBrk="1" hangingPunct="1">
              <a:lnSpc>
                <a:spcPct val="80000"/>
              </a:lnSpc>
            </a:pPr>
            <a:endParaRPr lang="en-US" altLang="en-US" sz="2800" dirty="0"/>
          </a:p>
          <a:p>
            <a:pPr eaLnBrk="1" hangingPunct="1">
              <a:lnSpc>
                <a:spcPct val="80000"/>
              </a:lnSpc>
            </a:pPr>
            <a:r>
              <a:rPr lang="en-US" altLang="en-US" sz="2800" dirty="0"/>
              <a:t>Intelligence is adaptation to the environment.</a:t>
            </a:r>
          </a:p>
          <a:p>
            <a:pPr eaLnBrk="1" hangingPunct="1">
              <a:lnSpc>
                <a:spcPct val="80000"/>
              </a:lnSpc>
            </a:pPr>
            <a:endParaRPr lang="en-US" altLang="en-US" sz="2800" dirty="0"/>
          </a:p>
          <a:p>
            <a:pPr eaLnBrk="1" hangingPunct="1">
              <a:lnSpc>
                <a:spcPct val="80000"/>
              </a:lnSpc>
            </a:pPr>
            <a:endParaRPr lang="en-US" altLang="en-US" sz="2800" dirty="0"/>
          </a:p>
          <a:p>
            <a:pPr eaLnBrk="1" hangingPunct="1">
              <a:lnSpc>
                <a:spcPct val="80000"/>
              </a:lnSpc>
            </a:pPr>
            <a:r>
              <a:rPr lang="en-US" altLang="en-US" sz="2800" dirty="0"/>
              <a:t>Intelligence is what you do when you don't know what to do.</a:t>
            </a:r>
          </a:p>
          <a:p>
            <a:pPr eaLnBrk="1" hangingPunct="1">
              <a:lnSpc>
                <a:spcPct val="80000"/>
              </a:lnSpc>
            </a:pPr>
            <a:endParaRPr lang="en-US" altLang="en-US" sz="2800" dirty="0"/>
          </a:p>
        </p:txBody>
      </p:sp>
    </p:spTree>
    <p:extLst>
      <p:ext uri="{BB962C8B-B14F-4D97-AF65-F5344CB8AC3E}">
        <p14:creationId xmlns:p14="http://schemas.microsoft.com/office/powerpoint/2010/main" val="891294942"/>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85027">
                                            <p:txEl>
                                              <p:pRg st="2" end="2"/>
                                            </p:txEl>
                                          </p:spTgt>
                                        </p:tgtEl>
                                        <p:attrNameLst>
                                          <p:attrName>style.visibility</p:attrName>
                                        </p:attrNameLst>
                                      </p:cBhvr>
                                      <p:to>
                                        <p:strVal val="visible"/>
                                      </p:to>
                                    </p:set>
                                    <p:animEffect transition="in" filter="barn(inHorizontal)">
                                      <p:cBhvr>
                                        <p:cTn id="7" dur="500"/>
                                        <p:tgtEl>
                                          <p:spTgt spid="38502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85027">
                                            <p:txEl>
                                              <p:pRg st="4" end="4"/>
                                            </p:txEl>
                                          </p:spTgt>
                                        </p:tgtEl>
                                        <p:attrNameLst>
                                          <p:attrName>style.visibility</p:attrName>
                                        </p:attrNameLst>
                                      </p:cBhvr>
                                      <p:to>
                                        <p:strVal val="visible"/>
                                      </p:to>
                                    </p:set>
                                    <p:animEffect transition="in" filter="barn(inHorizontal)">
                                      <p:cBhvr>
                                        <p:cTn id="12" dur="500"/>
                                        <p:tgtEl>
                                          <p:spTgt spid="38502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385027">
                                            <p:txEl>
                                              <p:pRg st="6" end="6"/>
                                            </p:txEl>
                                          </p:spTgt>
                                        </p:tgtEl>
                                        <p:attrNameLst>
                                          <p:attrName>style.visibility</p:attrName>
                                        </p:attrNameLst>
                                      </p:cBhvr>
                                      <p:to>
                                        <p:strVal val="visible"/>
                                      </p:to>
                                    </p:set>
                                    <p:animEffect transition="in" filter="barn(inHorizontal)">
                                      <p:cBhvr>
                                        <p:cTn id="17" dur="500"/>
                                        <p:tgtEl>
                                          <p:spTgt spid="385027">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385027">
                                            <p:txEl>
                                              <p:pRg st="8" end="8"/>
                                            </p:txEl>
                                          </p:spTgt>
                                        </p:tgtEl>
                                        <p:attrNameLst>
                                          <p:attrName>style.visibility</p:attrName>
                                        </p:attrNameLst>
                                      </p:cBhvr>
                                      <p:to>
                                        <p:strVal val="visible"/>
                                      </p:to>
                                    </p:set>
                                    <p:animEffect transition="in" filter="barn(inHorizontal)">
                                      <p:cBhvr>
                                        <p:cTn id="22" dur="500"/>
                                        <p:tgtEl>
                                          <p:spTgt spid="385027">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385027">
                                            <p:txEl>
                                              <p:pRg st="10" end="10"/>
                                            </p:txEl>
                                          </p:spTgt>
                                        </p:tgtEl>
                                        <p:attrNameLst>
                                          <p:attrName>style.visibility</p:attrName>
                                        </p:attrNameLst>
                                      </p:cBhvr>
                                      <p:to>
                                        <p:strVal val="visible"/>
                                      </p:to>
                                    </p:set>
                                    <p:animEffect transition="in" filter="barn(inHorizontal)">
                                      <p:cBhvr>
                                        <p:cTn id="27" dur="500"/>
                                        <p:tgtEl>
                                          <p:spTgt spid="385027">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385027">
                                            <p:txEl>
                                              <p:pRg st="0" end="0"/>
                                            </p:txEl>
                                          </p:spTgt>
                                        </p:tgtEl>
                                        <p:attrNameLst>
                                          <p:attrName>style.visibility</p:attrName>
                                        </p:attrNameLst>
                                      </p:cBhvr>
                                      <p:to>
                                        <p:strVal val="visible"/>
                                      </p:to>
                                    </p:set>
                                    <p:animEffect transition="in" filter="barn(inHorizontal)">
                                      <p:cBhvr>
                                        <p:cTn id="32" dur="500"/>
                                        <p:tgtEl>
                                          <p:spTgt spid="385027">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6" fill="hold" nodeType="clickEffect">
                                  <p:stCondLst>
                                    <p:cond delay="0"/>
                                  </p:stCondLst>
                                  <p:childTnLst>
                                    <p:set>
                                      <p:cBhvr>
                                        <p:cTn id="36" dur="1" fill="hold">
                                          <p:stCondLst>
                                            <p:cond delay="0"/>
                                          </p:stCondLst>
                                        </p:cTn>
                                        <p:tgtEl>
                                          <p:spTgt spid="385027">
                                            <p:txEl>
                                              <p:pRg st="12" end="12"/>
                                            </p:txEl>
                                          </p:spTgt>
                                        </p:tgtEl>
                                        <p:attrNameLst>
                                          <p:attrName>style.visibility</p:attrName>
                                        </p:attrNameLst>
                                      </p:cBhvr>
                                      <p:to>
                                        <p:strVal val="visible"/>
                                      </p:to>
                                    </p:set>
                                    <p:animEffect transition="in" filter="barn(inHorizontal)">
                                      <p:cBhvr>
                                        <p:cTn id="37" dur="500"/>
                                        <p:tgtEl>
                                          <p:spTgt spid="385027">
                                            <p:txEl>
                                              <p:pRg st="12" end="1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6" fill="hold" nodeType="clickEffect">
                                  <p:stCondLst>
                                    <p:cond delay="0"/>
                                  </p:stCondLst>
                                  <p:childTnLst>
                                    <p:set>
                                      <p:cBhvr>
                                        <p:cTn id="41" dur="1" fill="hold">
                                          <p:stCondLst>
                                            <p:cond delay="0"/>
                                          </p:stCondLst>
                                        </p:cTn>
                                        <p:tgtEl>
                                          <p:spTgt spid="385027">
                                            <p:txEl>
                                              <p:pRg st="15" end="15"/>
                                            </p:txEl>
                                          </p:spTgt>
                                        </p:tgtEl>
                                        <p:attrNameLst>
                                          <p:attrName>style.visibility</p:attrName>
                                        </p:attrNameLst>
                                      </p:cBhvr>
                                      <p:to>
                                        <p:strVal val="visible"/>
                                      </p:to>
                                    </p:set>
                                    <p:animEffect transition="in" filter="barn(inHorizontal)">
                                      <p:cBhvr>
                                        <p:cTn id="42" dur="500"/>
                                        <p:tgtEl>
                                          <p:spTgt spid="38502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altLang="el-GR" dirty="0"/>
              <a:t>What is Intelligence</a:t>
            </a:r>
            <a:r>
              <a:rPr lang="en-US" altLang="el-GR" dirty="0" smtClean="0"/>
              <a:t>? (2/3)</a:t>
            </a:r>
            <a:endParaRPr lang="el-GR" dirty="0"/>
          </a:p>
        </p:txBody>
      </p:sp>
      <p:sp>
        <p:nvSpPr>
          <p:cNvPr id="3" name="Θέση περιεχομένου 2"/>
          <p:cNvSpPr>
            <a:spLocks noGrp="1"/>
          </p:cNvSpPr>
          <p:nvPr>
            <p:ph idx="1"/>
          </p:nvPr>
        </p:nvSpPr>
        <p:spPr>
          <a:xfrm>
            <a:off x="-396552" y="1600200"/>
            <a:ext cx="9083352" cy="5573216"/>
          </a:xfrm>
        </p:spPr>
        <p:txBody>
          <a:bodyPr>
            <a:normAutofit/>
          </a:bodyPr>
          <a:lstStyle/>
          <a:p>
            <a:pPr lvl="2"/>
            <a:r>
              <a:rPr lang="en-US" altLang="el-GR" sz="3200" dirty="0">
                <a:latin typeface="Times New Roman" panose="02020603050405020304" pitchFamily="18" charset="0"/>
                <a:cs typeface="Times New Roman" panose="02020603050405020304" pitchFamily="18" charset="0"/>
              </a:rPr>
              <a:t>The mental abilities that enable one to adapt to, shape, or select one’s environment</a:t>
            </a:r>
          </a:p>
          <a:p>
            <a:pPr lvl="2"/>
            <a:r>
              <a:rPr lang="en-US" altLang="el-GR" sz="3200" dirty="0">
                <a:latin typeface="Times New Roman" panose="02020603050405020304" pitchFamily="18" charset="0"/>
                <a:cs typeface="Times New Roman" panose="02020603050405020304" pitchFamily="18" charset="0"/>
              </a:rPr>
              <a:t>The ability to judge, comprehend, and reason</a:t>
            </a:r>
          </a:p>
          <a:p>
            <a:pPr lvl="2"/>
            <a:r>
              <a:rPr lang="en-US" altLang="el-GR" sz="3200" dirty="0">
                <a:latin typeface="Times New Roman" panose="02020603050405020304" pitchFamily="18" charset="0"/>
                <a:cs typeface="Times New Roman" panose="02020603050405020304" pitchFamily="18" charset="0"/>
              </a:rPr>
              <a:t>The ability to understand and deal with people, objects, and symbols</a:t>
            </a:r>
          </a:p>
          <a:p>
            <a:pPr lvl="2"/>
            <a:r>
              <a:rPr lang="en-US" altLang="el-GR" sz="3200" dirty="0">
                <a:latin typeface="Times New Roman" panose="02020603050405020304" pitchFamily="18" charset="0"/>
                <a:cs typeface="Times New Roman" panose="02020603050405020304" pitchFamily="18" charset="0"/>
              </a:rPr>
              <a:t>The ability to act purposefully, think rationally, and deal effectively with the environment</a:t>
            </a:r>
          </a:p>
        </p:txBody>
      </p:sp>
    </p:spTree>
    <p:extLst>
      <p:ext uri="{BB962C8B-B14F-4D97-AF65-F5344CB8AC3E}">
        <p14:creationId xmlns:p14="http://schemas.microsoft.com/office/powerpoint/2010/main" val="1570317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r>
              <a:rPr lang="en-US" altLang="en-US" sz="3600" dirty="0"/>
              <a:t>About </a:t>
            </a:r>
            <a:r>
              <a:rPr lang="en-US" altLang="en-US" sz="3600" dirty="0" smtClean="0"/>
              <a:t>Intelligence (3/3)</a:t>
            </a:r>
            <a:endParaRPr lang="en-US" altLang="en-US" sz="3600" dirty="0"/>
          </a:p>
        </p:txBody>
      </p:sp>
      <p:sp>
        <p:nvSpPr>
          <p:cNvPr id="382979" name="Rectangle 3"/>
          <p:cNvSpPr>
            <a:spLocks noGrp="1" noRot="1" noChangeArrowheads="1"/>
          </p:cNvSpPr>
          <p:nvPr>
            <p:ph idx="1"/>
          </p:nvPr>
        </p:nvSpPr>
        <p:spPr>
          <a:xfrm>
            <a:off x="611188" y="979488"/>
            <a:ext cx="8064500" cy="5257800"/>
          </a:xfrm>
        </p:spPr>
        <p:txBody>
          <a:bodyPr>
            <a:normAutofit fontScale="92500" lnSpcReduction="10000"/>
          </a:bodyPr>
          <a:lstStyle/>
          <a:p>
            <a:pPr marL="457200" indent="-457200" eaLnBrk="1" hangingPunct="1"/>
            <a:endParaRPr lang="en-US" altLang="en-US" dirty="0"/>
          </a:p>
          <a:p>
            <a:pPr marL="457200" indent="-457200" eaLnBrk="1" hangingPunct="1"/>
            <a:r>
              <a:rPr lang="en-US" altLang="en-US" dirty="0"/>
              <a:t>Intelligence is subjective, </a:t>
            </a:r>
          </a:p>
          <a:p>
            <a:pPr marL="990600" lvl="1" indent="-533400" eaLnBrk="1" hangingPunct="1"/>
            <a:r>
              <a:rPr lang="en-US" altLang="en-US" dirty="0"/>
              <a:t>You need not be great in all domains to be called intelligent.</a:t>
            </a:r>
          </a:p>
          <a:p>
            <a:pPr marL="990600" lvl="1" indent="-533400" eaLnBrk="1" hangingPunct="1"/>
            <a:r>
              <a:rPr lang="en-US" altLang="en-US" dirty="0"/>
              <a:t>Physicists boil watches</a:t>
            </a:r>
            <a:r>
              <a:rPr lang="en-US" altLang="en-US" dirty="0" smtClean="0"/>
              <a:t>!</a:t>
            </a:r>
          </a:p>
          <a:p>
            <a:pPr marL="990600" lvl="1" indent="-533400" eaLnBrk="1" hangingPunct="1"/>
            <a:r>
              <a:rPr lang="en-US" altLang="en-US" dirty="0" smtClean="0"/>
              <a:t>An athlete runs very fast!</a:t>
            </a:r>
            <a:endParaRPr lang="en-US" altLang="en-US" dirty="0"/>
          </a:p>
          <a:p>
            <a:pPr marL="457200" indent="-457200" eaLnBrk="1" hangingPunct="1"/>
            <a:endParaRPr lang="en-US" altLang="en-US" dirty="0"/>
          </a:p>
          <a:p>
            <a:pPr marL="457200" indent="-457200" eaLnBrk="1" hangingPunct="1"/>
            <a:r>
              <a:rPr lang="en-US" altLang="en-US" dirty="0"/>
              <a:t>Intelligence is a relative measure.</a:t>
            </a:r>
          </a:p>
          <a:p>
            <a:pPr marL="990600" lvl="1" indent="-533400" eaLnBrk="1" hangingPunct="1"/>
            <a:r>
              <a:rPr lang="en-US" altLang="en-US" dirty="0"/>
              <a:t>A very small child who talks easily</a:t>
            </a:r>
          </a:p>
          <a:p>
            <a:pPr marL="990600" lvl="1" indent="-533400" eaLnBrk="1" hangingPunct="1"/>
            <a:r>
              <a:rPr lang="en-US" altLang="en-US" dirty="0"/>
              <a:t>A dog which identifies his owner’s </a:t>
            </a:r>
            <a:r>
              <a:rPr lang="en-US" altLang="en-US" dirty="0" smtClean="0"/>
              <a:t>voice</a:t>
            </a:r>
          </a:p>
          <a:p>
            <a:pPr marL="990600" lvl="1" indent="-533400" eaLnBrk="1" hangingPunct="1"/>
            <a:r>
              <a:rPr lang="en-US" altLang="en-US" dirty="0" smtClean="0"/>
              <a:t>A manager is very effective</a:t>
            </a:r>
            <a:endParaRPr lang="en-US" altLang="en-US" dirty="0"/>
          </a:p>
        </p:txBody>
      </p:sp>
    </p:spTree>
    <p:extLst>
      <p:ext uri="{BB962C8B-B14F-4D97-AF65-F5344CB8AC3E}">
        <p14:creationId xmlns:p14="http://schemas.microsoft.com/office/powerpoint/2010/main" val="1790985661"/>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0"/>
                                          </p:stCondLst>
                                        </p:cTn>
                                        <p:tgtEl>
                                          <p:spTgt spid="382979">
                                            <p:txEl>
                                              <p:pRg st="1" end="1"/>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382979">
                                            <p:txEl>
                                              <p:pRg st="2" end="2"/>
                                            </p:txEl>
                                          </p:spTgt>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382979">
                                            <p:txEl>
                                              <p:pRg st="3" end="3"/>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82979">
                                            <p:txEl>
                                              <p:pRg st="4" end="4"/>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382979">
                                            <p:txEl>
                                              <p:pRg st="6" end="6"/>
                                            </p:txEl>
                                          </p:spTgt>
                                        </p:tgtEl>
                                        <p:attrNameLst>
                                          <p:attrName>style.visibility</p:attrName>
                                        </p:attrNameLst>
                                      </p:cBhvr>
                                      <p:to>
                                        <p:strVal val="visible"/>
                                      </p:to>
                                    </p:set>
                                    <p:animEffect transition="in" filter="blinds(horizontal)">
                                      <p:cBhvr>
                                        <p:cTn id="20" dur="500"/>
                                        <p:tgtEl>
                                          <p:spTgt spid="382979">
                                            <p:txEl>
                                              <p:pRg st="6" end="6"/>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82979">
                                            <p:txEl>
                                              <p:pRg st="7" end="7"/>
                                            </p:txEl>
                                          </p:spTgt>
                                        </p:tgtEl>
                                        <p:attrNameLst>
                                          <p:attrName>style.visibility</p:attrName>
                                        </p:attrNameLst>
                                      </p:cBhvr>
                                      <p:to>
                                        <p:strVal val="visible"/>
                                      </p:to>
                                    </p:set>
                                    <p:animEffect transition="in" filter="blinds(horizontal)">
                                      <p:cBhvr>
                                        <p:cTn id="23" dur="500"/>
                                        <p:tgtEl>
                                          <p:spTgt spid="382979">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82979">
                                            <p:txEl>
                                              <p:pRg st="8" end="8"/>
                                            </p:txEl>
                                          </p:spTgt>
                                        </p:tgtEl>
                                        <p:attrNameLst>
                                          <p:attrName>style.visibility</p:attrName>
                                        </p:attrNameLst>
                                      </p:cBhvr>
                                      <p:to>
                                        <p:strVal val="visible"/>
                                      </p:to>
                                    </p:set>
                                    <p:animEffect transition="in" filter="blinds(horizontal)">
                                      <p:cBhvr>
                                        <p:cTn id="26" dur="500"/>
                                        <p:tgtEl>
                                          <p:spTgt spid="382979">
                                            <p:txEl>
                                              <p:pRg st="8" end="8"/>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82979">
                                            <p:txEl>
                                              <p:pRg st="9" end="9"/>
                                            </p:txEl>
                                          </p:spTgt>
                                        </p:tgtEl>
                                        <p:attrNameLst>
                                          <p:attrName>style.visibility</p:attrName>
                                        </p:attrNameLst>
                                      </p:cBhvr>
                                      <p:to>
                                        <p:strVal val="visible"/>
                                      </p:to>
                                    </p:set>
                                    <p:animEffect transition="in" filter="blinds(horizontal)">
                                      <p:cBhvr>
                                        <p:cTn id="29" dur="500"/>
                                        <p:tgtEl>
                                          <p:spTgt spid="3829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fld id="{454E79D8-A125-4AF9-AD3A-DDB64013B735}" type="slidenum">
              <a:rPr lang="en-US" sz="1400">
                <a:latin typeface="Times New Roman" pitchFamily="18" charset="0"/>
              </a:rPr>
              <a:pPr algn="r"/>
              <a:t>16</a:t>
            </a:fld>
            <a:endParaRPr lang="en-US" sz="1400">
              <a:latin typeface="Times New Roman" pitchFamily="18" charset="0"/>
            </a:endParaRPr>
          </a:p>
        </p:txBody>
      </p:sp>
      <p:sp>
        <p:nvSpPr>
          <p:cNvPr id="6147" name="Rectangle 2"/>
          <p:cNvSpPr>
            <a:spLocks noGrp="1" noChangeArrowheads="1"/>
          </p:cNvSpPr>
          <p:nvPr>
            <p:ph type="title" idx="4294967295"/>
          </p:nvPr>
        </p:nvSpPr>
        <p:spPr>
          <a:xfrm>
            <a:off x="671513" y="285750"/>
            <a:ext cx="7772400" cy="1143000"/>
          </a:xfrm>
        </p:spPr>
        <p:txBody>
          <a:bodyPr/>
          <a:lstStyle/>
          <a:p>
            <a:pPr eaLnBrk="1" hangingPunct="1"/>
            <a:r>
              <a:rPr lang="en-US" sz="3600">
                <a:latin typeface="Palatino Linotype" pitchFamily="18" charset="0"/>
              </a:rPr>
              <a:t>Intelligence: Ability or Abilities?</a:t>
            </a:r>
          </a:p>
        </p:txBody>
      </p:sp>
      <p:sp>
        <p:nvSpPr>
          <p:cNvPr id="6148" name="Rectangle 3"/>
          <p:cNvSpPr>
            <a:spLocks noChangeArrowheads="1"/>
          </p:cNvSpPr>
          <p:nvPr/>
        </p:nvSpPr>
        <p:spPr bwMode="auto">
          <a:xfrm>
            <a:off x="671513" y="1590675"/>
            <a:ext cx="7772400" cy="1457325"/>
          </a:xfrm>
          <a:prstGeom prst="rect">
            <a:avLst/>
          </a:prstGeom>
          <a:noFill/>
          <a:ln w="9525">
            <a:noFill/>
            <a:miter lim="800000"/>
            <a:headEnd/>
            <a:tailEnd/>
          </a:ln>
        </p:spPr>
        <p:txBody>
          <a:bodyPr/>
          <a:lstStyle/>
          <a:p>
            <a:pPr algn="ctr">
              <a:spcBef>
                <a:spcPct val="20000"/>
              </a:spcBef>
              <a:buFont typeface="Wingdings" pitchFamily="2" charset="2"/>
              <a:buNone/>
            </a:pPr>
            <a:r>
              <a:rPr lang="en-US" sz="2800">
                <a:latin typeface="Palatino Linotype" pitchFamily="18" charset="0"/>
              </a:rPr>
              <a:t>Have you ever thought that since people’s mental abilities are so diverse, it may not be justifiable to label those abilities with only one word, </a:t>
            </a:r>
            <a:r>
              <a:rPr lang="en-US" sz="2800" i="1">
                <a:latin typeface="Palatino Linotype" pitchFamily="18" charset="0"/>
              </a:rPr>
              <a:t>intelligence?</a:t>
            </a:r>
            <a:endParaRPr lang="en-US" sz="2800">
              <a:latin typeface="Palatino Linotype" pitchFamily="18" charset="0"/>
            </a:endParaRPr>
          </a:p>
        </p:txBody>
      </p:sp>
      <p:sp>
        <p:nvSpPr>
          <p:cNvPr id="1765380" name="Rectangle 4"/>
          <p:cNvSpPr>
            <a:spLocks noChangeArrowheads="1"/>
          </p:cNvSpPr>
          <p:nvPr/>
        </p:nvSpPr>
        <p:spPr bwMode="auto">
          <a:xfrm>
            <a:off x="652463" y="3571875"/>
            <a:ext cx="7791450" cy="1381125"/>
          </a:xfrm>
          <a:prstGeom prst="rect">
            <a:avLst/>
          </a:prstGeom>
          <a:noFill/>
          <a:ln w="9525">
            <a:noFill/>
            <a:miter lim="800000"/>
            <a:headEnd/>
            <a:tailEnd/>
          </a:ln>
        </p:spPr>
        <p:txBody>
          <a:bodyPr/>
          <a:lstStyle/>
          <a:p>
            <a:pPr algn="ctr">
              <a:spcBef>
                <a:spcPct val="20000"/>
              </a:spcBef>
              <a:buFont typeface="Wingdings" pitchFamily="2" charset="2"/>
              <a:buNone/>
            </a:pPr>
            <a:r>
              <a:rPr lang="en-US" sz="2800">
                <a:latin typeface="Palatino Linotype" pitchFamily="18" charset="0"/>
              </a:rPr>
              <a:t>You may speculate that diverse abilities represent different kinds of intelligences. How can you test this idea?</a:t>
            </a:r>
          </a:p>
        </p:txBody>
      </p:sp>
    </p:spTree>
    <p:extLst>
      <p:ext uri="{BB962C8B-B14F-4D97-AF65-F5344CB8AC3E}">
        <p14:creationId xmlns:p14="http://schemas.microsoft.com/office/powerpoint/2010/main" val="2237681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65380"/>
                                        </p:tgtEl>
                                        <p:attrNameLst>
                                          <p:attrName>style.visibility</p:attrName>
                                        </p:attrNameLst>
                                      </p:cBhvr>
                                      <p:to>
                                        <p:strVal val="visible"/>
                                      </p:to>
                                    </p:set>
                                    <p:animEffect transition="in" filter="dissolve">
                                      <p:cBhvr>
                                        <p:cTn id="7" dur="500"/>
                                        <p:tgtEl>
                                          <p:spTgt spid="1765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538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INTELLIGENCE and AI</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lstStyle/>
          <a:p>
            <a:r>
              <a:rPr lang="en-US" altLang="cs-CZ" sz="4000" b="1" dirty="0">
                <a:solidFill>
                  <a:srgbClr val="0070C0"/>
                </a:solidFill>
                <a:latin typeface="Times New Roman" pitchFamily="18" charset="0"/>
                <a:cs typeface="Times New Roman" pitchFamily="18" charset="0"/>
              </a:rPr>
              <a:t>Can machines be intelligent?</a:t>
            </a:r>
          </a:p>
          <a:p>
            <a:pPr lvl="1"/>
            <a:r>
              <a:rPr lang="en-US" altLang="cs-CZ" sz="2400" dirty="0"/>
              <a:t>Up to the present day it is not sure whether it is possible to build a machine that has all aspects of intelligence.</a:t>
            </a:r>
          </a:p>
          <a:p>
            <a:pPr lvl="1"/>
            <a:r>
              <a:rPr lang="en-US" altLang="cs-CZ" sz="3600" b="1" i="1" dirty="0">
                <a:solidFill>
                  <a:srgbClr val="7030A0"/>
                </a:solidFill>
                <a:latin typeface="Times New Roman" pitchFamily="18" charset="0"/>
                <a:cs typeface="Times New Roman" pitchFamily="18" charset="0"/>
              </a:rPr>
              <a:t>This kind of research is central in the field of AI.                  </a:t>
            </a:r>
          </a:p>
          <a:p>
            <a:endParaRPr lang="el-GR" dirty="0"/>
          </a:p>
        </p:txBody>
      </p:sp>
    </p:spTree>
    <p:extLst>
      <p:ext uri="{BB962C8B-B14F-4D97-AF65-F5344CB8AC3E}">
        <p14:creationId xmlns:p14="http://schemas.microsoft.com/office/powerpoint/2010/main" val="4136949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2800" dirty="0" smtClean="0">
                <a:latin typeface="Times New Roman" panose="02020603050405020304" pitchFamily="18" charset="0"/>
                <a:cs typeface="Times New Roman" panose="02020603050405020304" pitchFamily="18" charset="0"/>
              </a:rPr>
              <a:t>WHAT IS ARTIFICIAL INTELLIGENCE?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1052736"/>
            <a:ext cx="8784976" cy="5073427"/>
          </a:xfrm>
        </p:spPr>
        <p:txBody>
          <a:bodyPr>
            <a:normAutofit/>
          </a:bodyPr>
          <a:lstStyle/>
          <a:p>
            <a:r>
              <a:rPr lang="en-US" dirty="0"/>
              <a:t>Artificial Intelligence </a:t>
            </a:r>
            <a:r>
              <a:rPr lang="en-US" dirty="0" smtClean="0"/>
              <a:t>(AI) is </a:t>
            </a:r>
            <a:r>
              <a:rPr lang="en-US" dirty="0"/>
              <a:t> intelligence </a:t>
            </a:r>
            <a:r>
              <a:rPr lang="en-US" dirty="0" smtClean="0"/>
              <a:t>displayed </a:t>
            </a:r>
            <a:r>
              <a:rPr lang="en-US" dirty="0"/>
              <a:t>by machines, in contrast with the natural intelligence displayed by humans and other animals. </a:t>
            </a:r>
            <a:endParaRPr lang="en-US" dirty="0" smtClean="0"/>
          </a:p>
          <a:p>
            <a:r>
              <a:rPr lang="en-US" dirty="0"/>
              <a:t>Our Attempt to Build Models of Ourselves</a:t>
            </a:r>
          </a:p>
          <a:p>
            <a:r>
              <a:rPr lang="en-US" dirty="0"/>
              <a:t>I</a:t>
            </a:r>
            <a:r>
              <a:rPr lang="en-US" dirty="0" smtClean="0"/>
              <a:t>s </a:t>
            </a:r>
            <a:r>
              <a:rPr lang="en-US" dirty="0"/>
              <a:t>the study of how to make computers do things at which, at the moment, people are better.</a:t>
            </a:r>
          </a:p>
          <a:p>
            <a:r>
              <a:rPr lang="en-US" dirty="0"/>
              <a:t>Or, Stepping Back Even Farther, </a:t>
            </a:r>
            <a:endParaRPr lang="en-US" dirty="0" smtClean="0"/>
          </a:p>
          <a:p>
            <a:pPr marL="0" indent="0">
              <a:buNone/>
            </a:pPr>
            <a:r>
              <a:rPr lang="en-US" sz="4000" dirty="0" smtClean="0">
                <a:solidFill>
                  <a:srgbClr val="7030A0"/>
                </a:solidFill>
                <a:latin typeface="Times New Roman" panose="02020603050405020304" pitchFamily="18" charset="0"/>
                <a:cs typeface="Times New Roman" panose="02020603050405020304" pitchFamily="18" charset="0"/>
              </a:rPr>
              <a:t>Can </a:t>
            </a:r>
            <a:r>
              <a:rPr lang="en-US" sz="4000" dirty="0">
                <a:solidFill>
                  <a:srgbClr val="7030A0"/>
                </a:solidFill>
                <a:latin typeface="Times New Roman" panose="02020603050405020304" pitchFamily="18" charset="0"/>
                <a:cs typeface="Times New Roman" panose="02020603050405020304" pitchFamily="18" charset="0"/>
              </a:rPr>
              <a:t>We Build Artificial People?</a:t>
            </a:r>
          </a:p>
          <a:p>
            <a:endParaRPr lang="en-US" sz="4000" dirty="0">
              <a:solidFill>
                <a:srgbClr val="7030A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6869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457200" y="274638"/>
            <a:ext cx="8229600" cy="706090"/>
          </a:xfrm>
        </p:spPr>
        <p:txBody>
          <a:bodyPr/>
          <a:lstStyle/>
          <a:p>
            <a:pPr eaLnBrk="1" hangingPunct="1"/>
            <a:r>
              <a:rPr lang="en-US" altLang="en-US" sz="3600" dirty="0" smtClean="0"/>
              <a:t> </a:t>
            </a:r>
            <a:r>
              <a:rPr lang="en-US" altLang="en-US" sz="4000" dirty="0" smtClean="0"/>
              <a:t>Artificial</a:t>
            </a:r>
            <a:r>
              <a:rPr lang="en-US" altLang="en-US" sz="3600" dirty="0" smtClean="0"/>
              <a:t> Intelligence (AI)?</a:t>
            </a:r>
            <a:endParaRPr lang="en-US" altLang="en-US" sz="3600" dirty="0"/>
          </a:p>
        </p:txBody>
      </p:sp>
      <p:sp>
        <p:nvSpPr>
          <p:cNvPr id="23555" name="Rectangle 3"/>
          <p:cNvSpPr>
            <a:spLocks noGrp="1" noRot="1" noChangeArrowheads="1"/>
          </p:cNvSpPr>
          <p:nvPr>
            <p:ph idx="1"/>
          </p:nvPr>
        </p:nvSpPr>
        <p:spPr>
          <a:xfrm>
            <a:off x="457200" y="1124744"/>
            <a:ext cx="8229600" cy="5832648"/>
          </a:xfrm>
        </p:spPr>
        <p:txBody>
          <a:bodyPr>
            <a:normAutofit fontScale="62500" lnSpcReduction="20000"/>
          </a:bodyPr>
          <a:lstStyle/>
          <a:p>
            <a:pPr eaLnBrk="1" hangingPunct="1">
              <a:buFont typeface="Wingdings" panose="05000000000000000000" pitchFamily="2" charset="2"/>
              <a:buNone/>
            </a:pPr>
            <a:r>
              <a:rPr lang="en-US" altLang="en-US" dirty="0" smtClean="0"/>
              <a:t>                                              </a:t>
            </a:r>
            <a:r>
              <a:rPr lang="en-US" altLang="en-US" sz="4600" b="1" dirty="0" smtClean="0">
                <a:latin typeface="Times New Roman" panose="02020603050405020304" pitchFamily="18" charset="0"/>
                <a:cs typeface="Times New Roman" panose="02020603050405020304" pitchFamily="18" charset="0"/>
              </a:rPr>
              <a:t>  Examples </a:t>
            </a:r>
            <a:endParaRPr lang="en-US" altLang="en-US" sz="4600" b="1" dirty="0">
              <a:latin typeface="Times New Roman" panose="02020603050405020304" pitchFamily="18" charset="0"/>
              <a:cs typeface="Times New Roman" panose="02020603050405020304" pitchFamily="18" charset="0"/>
            </a:endParaRPr>
          </a:p>
          <a:p>
            <a:pPr>
              <a:buNone/>
            </a:pPr>
            <a:r>
              <a:rPr lang="en-US" altLang="en-US" b="1" i="1" u="sng" dirty="0" smtClean="0"/>
              <a:t>GENERIC</a:t>
            </a:r>
          </a:p>
          <a:p>
            <a:pPr>
              <a:buNone/>
            </a:pPr>
            <a:r>
              <a:rPr lang="en-US" altLang="en-US" dirty="0" smtClean="0"/>
              <a:t>Computer science</a:t>
            </a:r>
          </a:p>
          <a:p>
            <a:pPr>
              <a:buNone/>
            </a:pPr>
            <a:r>
              <a:rPr lang="en-US" altLang="en-US" dirty="0" smtClean="0"/>
              <a:t>Engineering  and Robotics</a:t>
            </a:r>
            <a:endParaRPr lang="en-US" altLang="en-US" dirty="0"/>
          </a:p>
          <a:p>
            <a:pPr>
              <a:buNone/>
            </a:pPr>
            <a:r>
              <a:rPr lang="en-US" altLang="en-US" dirty="0" smtClean="0"/>
              <a:t>Education</a:t>
            </a:r>
          </a:p>
          <a:p>
            <a:pPr>
              <a:buNone/>
            </a:pPr>
            <a:r>
              <a:rPr lang="en-US" altLang="en-US" dirty="0" smtClean="0"/>
              <a:t>Health </a:t>
            </a:r>
          </a:p>
          <a:p>
            <a:pPr>
              <a:buNone/>
            </a:pPr>
            <a:r>
              <a:rPr lang="en-US" altLang="en-US" dirty="0" smtClean="0"/>
              <a:t>Energy and Environment</a:t>
            </a:r>
          </a:p>
          <a:p>
            <a:pPr>
              <a:buNone/>
            </a:pPr>
            <a:r>
              <a:rPr lang="en-US" altLang="en-US" dirty="0" smtClean="0"/>
              <a:t>Business and Finance</a:t>
            </a:r>
            <a:endParaRPr lang="en-US" altLang="en-US" dirty="0"/>
          </a:p>
          <a:p>
            <a:pPr>
              <a:buNone/>
            </a:pPr>
            <a:r>
              <a:rPr lang="en-US" altLang="en-US" dirty="0"/>
              <a:t>Toys and games</a:t>
            </a:r>
          </a:p>
          <a:p>
            <a:pPr eaLnBrk="1" hangingPunct="1">
              <a:buFont typeface="Wingdings" panose="05000000000000000000" pitchFamily="2" charset="2"/>
              <a:buNone/>
            </a:pPr>
            <a:endParaRPr lang="en-US" altLang="en-US" dirty="0" smtClean="0"/>
          </a:p>
          <a:p>
            <a:pPr eaLnBrk="1" hangingPunct="1">
              <a:buFont typeface="Wingdings" panose="05000000000000000000" pitchFamily="2" charset="2"/>
              <a:buNone/>
            </a:pPr>
            <a:r>
              <a:rPr lang="en-US" altLang="en-US" b="1" i="1" u="sng" dirty="0" smtClean="0"/>
              <a:t>SPECIFICS</a:t>
            </a:r>
            <a:endParaRPr lang="en-US" altLang="en-US" b="1" i="1" u="sng" dirty="0"/>
          </a:p>
          <a:p>
            <a:pPr eaLnBrk="1" hangingPunct="1"/>
            <a:r>
              <a:rPr lang="en-US" altLang="en-US" sz="2800" dirty="0"/>
              <a:t>Thermostats?</a:t>
            </a:r>
          </a:p>
          <a:p>
            <a:pPr eaLnBrk="1" hangingPunct="1"/>
            <a:r>
              <a:rPr lang="en-US" altLang="en-US" sz="2800" dirty="0"/>
              <a:t>Computers that switch to “stand by” mode automatically?</a:t>
            </a:r>
          </a:p>
          <a:p>
            <a:pPr eaLnBrk="1" hangingPunct="1"/>
            <a:r>
              <a:rPr lang="en-US" altLang="en-US" sz="2800" dirty="0"/>
              <a:t>Phones that recognize names?</a:t>
            </a:r>
          </a:p>
          <a:p>
            <a:pPr eaLnBrk="1" hangingPunct="1"/>
            <a:r>
              <a:rPr lang="en-US" altLang="en-US" sz="2800" dirty="0" smtClean="0"/>
              <a:t>Managing all activities in a hotel automatically?</a:t>
            </a:r>
          </a:p>
          <a:p>
            <a:pPr eaLnBrk="1" hangingPunct="1"/>
            <a:r>
              <a:rPr lang="en-US" altLang="en-US" sz="2800" dirty="0" smtClean="0"/>
              <a:t>Banking transactions without human interventions</a:t>
            </a:r>
          </a:p>
          <a:p>
            <a:pPr eaLnBrk="1" hangingPunct="1"/>
            <a:r>
              <a:rPr lang="en-US" altLang="en-US" sz="2800" dirty="0" smtClean="0"/>
              <a:t>Diagnostic capabilities on a remote medical center</a:t>
            </a:r>
          </a:p>
          <a:p>
            <a:pPr eaLnBrk="1" hangingPunct="1"/>
            <a:r>
              <a:rPr lang="en-US" altLang="en-US" sz="2800" dirty="0" smtClean="0"/>
              <a:t>Detecting poisoned food</a:t>
            </a:r>
          </a:p>
          <a:p>
            <a:pPr eaLnBrk="1" hangingPunct="1"/>
            <a:r>
              <a:rPr lang="en-US" altLang="en-US" sz="2800" dirty="0" smtClean="0"/>
              <a:t>Airplane seat selection</a:t>
            </a:r>
            <a:endParaRPr lang="en-US" altLang="en-US" sz="2800" dirty="0"/>
          </a:p>
        </p:txBody>
      </p:sp>
    </p:spTree>
    <p:extLst>
      <p:ext uri="{BB962C8B-B14F-4D97-AF65-F5344CB8AC3E}">
        <p14:creationId xmlns:p14="http://schemas.microsoft.com/office/powerpoint/2010/main" val="126530761"/>
      </p:ext>
    </p:extLst>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075240" cy="6048672"/>
          </a:xfrm>
        </p:spPr>
        <p:txBody>
          <a:bodyPr>
            <a:normAutofit fontScale="90000"/>
          </a:bodyPr>
          <a:lstStyle/>
          <a:p>
            <a:r>
              <a:rPr lang="en-US" dirty="0"/>
              <a:t/>
            </a:r>
            <a:br>
              <a:rPr lang="en-US" dirty="0"/>
            </a:br>
            <a:r>
              <a:rPr lang="en-US" dirty="0" smtClean="0"/>
              <a:t/>
            </a:r>
            <a:br>
              <a:rPr lang="en-US" dirty="0" smtClean="0"/>
            </a:br>
            <a:r>
              <a:rPr lang="en-US" dirty="0" smtClean="0"/>
              <a:t/>
            </a:r>
            <a:br>
              <a:rPr lang="en-US" dirty="0" smtClean="0"/>
            </a:br>
            <a:r>
              <a:rPr lang="en-US" sz="4000" dirty="0" smtClean="0">
                <a:latin typeface="Times New Roman" panose="02020603050405020304" pitchFamily="18" charset="0"/>
                <a:cs typeface="Times New Roman" panose="02020603050405020304" pitchFamily="18" charset="0"/>
              </a:rPr>
              <a:t>The </a:t>
            </a:r>
            <a:r>
              <a:rPr lang="en-US" sz="4000" dirty="0">
                <a:latin typeface="Times New Roman" panose="02020603050405020304" pitchFamily="18" charset="0"/>
                <a:cs typeface="Times New Roman" panose="02020603050405020304" pitchFamily="18" charset="0"/>
              </a:rPr>
              <a:t>Hellenic Society for Systemic Studies (</a:t>
            </a:r>
            <a:r>
              <a:rPr lang="en-US" sz="4000" dirty="0" smtClean="0">
                <a:latin typeface="Times New Roman" panose="02020603050405020304" pitchFamily="18" charset="0"/>
                <a:cs typeface="Times New Roman" panose="02020603050405020304" pitchFamily="18" charset="0"/>
              </a:rPr>
              <a:t>HSSS)</a:t>
            </a:r>
            <a:r>
              <a:rPr lang="en-US" sz="4000" b="1" dirty="0">
                <a:latin typeface="Times New Roman" panose="02020603050405020304" pitchFamily="18" charset="0"/>
                <a:cs typeface="Times New Roman" panose="02020603050405020304" pitchFamily="18" charset="0"/>
              </a:rPr>
              <a:t> </a:t>
            </a:r>
            <a:br>
              <a:rPr lang="en-US" sz="4000" b="1" dirty="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15th </a:t>
            </a:r>
            <a:r>
              <a:rPr lang="en-US" sz="4000" b="1" dirty="0">
                <a:latin typeface="Times New Roman" panose="02020603050405020304" pitchFamily="18" charset="0"/>
                <a:cs typeface="Times New Roman" panose="02020603050405020304" pitchFamily="18" charset="0"/>
              </a:rPr>
              <a:t>HSSS National &amp; International Conference</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b="1" dirty="0"/>
              <a:t>Systemics and Business Intelligence</a:t>
            </a:r>
            <a:br>
              <a:rPr lang="en-US" b="1" dirty="0"/>
            </a:br>
            <a:r>
              <a:rPr lang="en-US" sz="2200" b="1" dirty="0">
                <a:latin typeface="Times New Roman" panose="02020603050405020304" pitchFamily="18" charset="0"/>
                <a:cs typeface="Times New Roman" panose="02020603050405020304" pitchFamily="18" charset="0"/>
              </a:rPr>
              <a:t>Department of </a:t>
            </a:r>
            <a:r>
              <a:rPr lang="en-US" sz="2200" b="1" dirty="0" smtClean="0">
                <a:latin typeface="Times New Roman" panose="02020603050405020304" pitchFamily="18" charset="0"/>
                <a:cs typeface="Times New Roman" panose="02020603050405020304" pitchFamily="18" charset="0"/>
              </a:rPr>
              <a:t>Informatics University </a:t>
            </a:r>
            <a:r>
              <a:rPr lang="en-US" sz="2200" b="1" dirty="0">
                <a:latin typeface="Times New Roman" panose="02020603050405020304" pitchFamily="18" charset="0"/>
                <a:cs typeface="Times New Roman" panose="02020603050405020304" pitchFamily="18" charset="0"/>
              </a:rPr>
              <a:t>of </a:t>
            </a:r>
            <a:r>
              <a:rPr lang="en-US" sz="2200" b="1" dirty="0" smtClean="0">
                <a:latin typeface="Times New Roman" panose="02020603050405020304" pitchFamily="18" charset="0"/>
                <a:cs typeface="Times New Roman" panose="02020603050405020304" pitchFamily="18" charset="0"/>
              </a:rPr>
              <a:t>Piraeus</a:t>
            </a:r>
            <a:br>
              <a:rPr lang="en-US" sz="2200" b="1" dirty="0" smtClean="0">
                <a:latin typeface="Times New Roman" panose="02020603050405020304" pitchFamily="18" charset="0"/>
                <a:cs typeface="Times New Roman" panose="02020603050405020304" pitchFamily="18" charset="0"/>
              </a:rPr>
            </a:br>
            <a:r>
              <a:rPr lang="en-US" sz="2200" b="1" dirty="0" smtClean="0">
                <a:latin typeface="Times New Roman" panose="02020603050405020304" pitchFamily="18" charset="0"/>
                <a:cs typeface="Times New Roman" panose="02020603050405020304" pitchFamily="18" charset="0"/>
              </a:rPr>
              <a:t>29-30 November 2019</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2000" dirty="0"/>
              <a:t> </a:t>
            </a:r>
            <a:br>
              <a:rPr lang="en-US" sz="2000" dirty="0"/>
            </a:b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dirty="0"/>
              <a:t/>
            </a:r>
            <a:br>
              <a:rPr lang="en-US" dirty="0"/>
            </a:br>
            <a:endParaRPr lang="en-US" dirty="0"/>
          </a:p>
        </p:txBody>
      </p:sp>
      <p:sp>
        <p:nvSpPr>
          <p:cNvPr id="3" name="Content Placeholder 2"/>
          <p:cNvSpPr>
            <a:spLocks noGrp="1"/>
          </p:cNvSpPr>
          <p:nvPr>
            <p:ph idx="1"/>
          </p:nvPr>
        </p:nvSpPr>
        <p:spPr>
          <a:xfrm>
            <a:off x="457200" y="3933056"/>
            <a:ext cx="8229600" cy="2193107"/>
          </a:xfrm>
        </p:spPr>
        <p:txBody>
          <a:bodyPr/>
          <a:lstStyle/>
          <a:p>
            <a:pPr marL="0" indent="0">
              <a:buNone/>
            </a:pPr>
            <a:r>
              <a:rPr lang="en-US" dirty="0"/>
              <a:t>      </a:t>
            </a:r>
            <a:endParaRPr lang="en-US" dirty="0" smtClean="0"/>
          </a:p>
          <a:p>
            <a:pPr marL="0" indent="0">
              <a:buNone/>
            </a:pPr>
            <a:r>
              <a:rPr lang="en-US" dirty="0"/>
              <a:t> </a:t>
            </a:r>
            <a:r>
              <a:rPr lang="en-US" dirty="0" smtClean="0"/>
              <a:t>                            </a:t>
            </a:r>
          </a:p>
          <a:p>
            <a:pPr marL="0" indent="0">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14460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altLang="en-US" sz="3400"/>
              <a:t>What are the goals of Artificial Intelligence?</a:t>
            </a:r>
          </a:p>
        </p:txBody>
      </p:sp>
      <p:sp>
        <p:nvSpPr>
          <p:cNvPr id="390147" name="Rectangle 3"/>
          <p:cNvSpPr>
            <a:spLocks noGrp="1" noRot="1" noChangeArrowheads="1"/>
          </p:cNvSpPr>
          <p:nvPr>
            <p:ph idx="1"/>
          </p:nvPr>
        </p:nvSpPr>
        <p:spPr>
          <a:xfrm>
            <a:off x="457200" y="1124744"/>
            <a:ext cx="8229600" cy="5001419"/>
          </a:xfrm>
        </p:spPr>
        <p:txBody>
          <a:bodyPr rtlCol="0">
            <a:normAutofit/>
          </a:bodyPr>
          <a:lstStyle/>
          <a:p>
            <a:pPr eaLnBrk="1" fontAlgn="auto" hangingPunct="1">
              <a:lnSpc>
                <a:spcPct val="90000"/>
              </a:lnSpc>
              <a:spcAft>
                <a:spcPts val="0"/>
              </a:spcAft>
              <a:defRPr/>
            </a:pPr>
            <a:endParaRPr lang="en-US" sz="2800"/>
          </a:p>
          <a:p>
            <a:pPr eaLnBrk="1" fontAlgn="auto" hangingPunct="1">
              <a:lnSpc>
                <a:spcPct val="90000"/>
              </a:lnSpc>
              <a:spcAft>
                <a:spcPts val="0"/>
              </a:spcAft>
              <a:defRPr/>
            </a:pPr>
            <a:r>
              <a:rPr lang="en-US"/>
              <a:t>To create machines, that can do more jobs than previous ones, with better performance.</a:t>
            </a:r>
          </a:p>
          <a:p>
            <a:pPr eaLnBrk="1" fontAlgn="auto" hangingPunct="1">
              <a:lnSpc>
                <a:spcPct val="90000"/>
              </a:lnSpc>
              <a:spcAft>
                <a:spcPts val="0"/>
              </a:spcAft>
              <a:defRPr/>
            </a:pPr>
            <a:endParaRPr lang="en-US"/>
          </a:p>
          <a:p>
            <a:pPr eaLnBrk="1" fontAlgn="auto" hangingPunct="1">
              <a:lnSpc>
                <a:spcPct val="90000"/>
              </a:lnSpc>
              <a:spcAft>
                <a:spcPts val="0"/>
              </a:spcAft>
              <a:defRPr/>
            </a:pPr>
            <a:r>
              <a:rPr lang="en-US"/>
              <a:t>To add features to machines which machines don’t have, but human has.</a:t>
            </a:r>
          </a:p>
          <a:p>
            <a:pPr lvl="1" eaLnBrk="1" fontAlgn="auto" hangingPunct="1">
              <a:lnSpc>
                <a:spcPct val="90000"/>
              </a:lnSpc>
              <a:spcAft>
                <a:spcPts val="0"/>
              </a:spcAft>
              <a:defRPr/>
            </a:pPr>
            <a:r>
              <a:rPr lang="en-US"/>
              <a:t>Human can conclude from known facts.</a:t>
            </a:r>
          </a:p>
          <a:p>
            <a:pPr lvl="1" eaLnBrk="1" fontAlgn="auto" hangingPunct="1">
              <a:lnSpc>
                <a:spcPct val="90000"/>
              </a:lnSpc>
              <a:spcAft>
                <a:spcPts val="0"/>
              </a:spcAft>
              <a:defRPr/>
            </a:pPr>
            <a:r>
              <a:rPr lang="en-US"/>
              <a:t>Human can guess!</a:t>
            </a:r>
          </a:p>
          <a:p>
            <a:pPr lvl="1" eaLnBrk="1" fontAlgn="auto" hangingPunct="1">
              <a:lnSpc>
                <a:spcPct val="90000"/>
              </a:lnSpc>
              <a:spcAft>
                <a:spcPts val="0"/>
              </a:spcAft>
              <a:defRPr/>
            </a:pPr>
            <a:r>
              <a:rPr lang="en-US"/>
              <a:t>Human can make relations between new un-identified objects and known objects.</a:t>
            </a:r>
          </a:p>
          <a:p>
            <a:pPr lvl="1" eaLnBrk="1" fontAlgn="auto" hangingPunct="1">
              <a:lnSpc>
                <a:spcPct val="90000"/>
              </a:lnSpc>
              <a:spcAft>
                <a:spcPts val="0"/>
              </a:spcAft>
              <a:defRPr/>
            </a:pPr>
            <a:endParaRPr lang="en-US"/>
          </a:p>
        </p:txBody>
      </p:sp>
      <p:sp>
        <p:nvSpPr>
          <p:cNvPr id="390154" name="Line 10"/>
          <p:cNvSpPr>
            <a:spLocks noChangeShapeType="1"/>
          </p:cNvSpPr>
          <p:nvPr/>
        </p:nvSpPr>
        <p:spPr bwMode="auto">
          <a:xfrm flipV="1">
            <a:off x="5435600" y="3500438"/>
            <a:ext cx="1150938" cy="144462"/>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749895070"/>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90147">
                                            <p:txEl>
                                              <p:pRg st="1" end="1"/>
                                            </p:txEl>
                                          </p:spTgt>
                                        </p:tgtEl>
                                        <p:attrNameLst>
                                          <p:attrName>style.visibility</p:attrName>
                                        </p:attrNameLst>
                                      </p:cBhvr>
                                      <p:to>
                                        <p:strVal val="visible"/>
                                      </p:to>
                                    </p:set>
                                    <p:animEffect transition="in" filter="blinds(horizontal)">
                                      <p:cBhvr>
                                        <p:cTn id="7" dur="500"/>
                                        <p:tgtEl>
                                          <p:spTgt spid="390147">
                                            <p:txEl>
                                              <p:pRg st="1" end="1"/>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390154"/>
                                        </p:tgtEl>
                                        <p:attrNameLst>
                                          <p:attrName>style.visibility</p:attrName>
                                        </p:attrNameLst>
                                      </p:cBhvr>
                                      <p:to>
                                        <p:strVal val="visible"/>
                                      </p:to>
                                    </p:set>
                                    <p:anim calcmode="lin" valueType="num">
                                      <p:cBhvr additive="base">
                                        <p:cTn id="10" dur="500" fill="hold"/>
                                        <p:tgtEl>
                                          <p:spTgt spid="390154"/>
                                        </p:tgtEl>
                                        <p:attrNameLst>
                                          <p:attrName>ppt_x</p:attrName>
                                        </p:attrNameLst>
                                      </p:cBhvr>
                                      <p:tavLst>
                                        <p:tav tm="0">
                                          <p:val>
                                            <p:strVal val="#ppt_x"/>
                                          </p:val>
                                        </p:tav>
                                        <p:tav tm="100000">
                                          <p:val>
                                            <p:strVal val="#ppt_x"/>
                                          </p:val>
                                        </p:tav>
                                      </p:tavLst>
                                    </p:anim>
                                    <p:anim calcmode="lin" valueType="num">
                                      <p:cBhvr additive="base">
                                        <p:cTn id="11" dur="500" fill="hold"/>
                                        <p:tgtEl>
                                          <p:spTgt spid="390154"/>
                                        </p:tgtEl>
                                        <p:attrNameLst>
                                          <p:attrName>ppt_y</p:attrName>
                                        </p:attrNameLst>
                                      </p:cBhvr>
                                      <p:tavLst>
                                        <p:tav tm="0">
                                          <p:val>
                                            <p:strVal val="1+#ppt_h/2"/>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390147">
                                            <p:txEl>
                                              <p:pRg st="3" end="3"/>
                                            </p:txEl>
                                          </p:spTgt>
                                        </p:tgtEl>
                                        <p:attrNameLst>
                                          <p:attrName>style.visibility</p:attrName>
                                        </p:attrNameLst>
                                      </p:cBhvr>
                                      <p:to>
                                        <p:strVal val="visible"/>
                                      </p:to>
                                    </p:set>
                                    <p:animEffect transition="in" filter="blinds(horizontal)">
                                      <p:cBhvr>
                                        <p:cTn id="16" dur="500"/>
                                        <p:tgtEl>
                                          <p:spTgt spid="390147">
                                            <p:txEl>
                                              <p:pRg st="3" end="3"/>
                                            </p:txEl>
                                          </p:spTgt>
                                        </p:tgtEl>
                                      </p:cBhvr>
                                    </p:animEffect>
                                  </p:childTnLst>
                                </p:cTn>
                              </p:par>
                              <p:par>
                                <p:cTn id="17" presetID="3" presetClass="entr" presetSubtype="10" fill="hold" nodeType="withEffect">
                                  <p:stCondLst>
                                    <p:cond delay="3000"/>
                                  </p:stCondLst>
                                  <p:childTnLst>
                                    <p:set>
                                      <p:cBhvr>
                                        <p:cTn id="18" dur="1" fill="hold">
                                          <p:stCondLst>
                                            <p:cond delay="0"/>
                                          </p:stCondLst>
                                        </p:cTn>
                                        <p:tgtEl>
                                          <p:spTgt spid="390147">
                                            <p:txEl>
                                              <p:pRg st="4" end="4"/>
                                            </p:txEl>
                                          </p:spTgt>
                                        </p:tgtEl>
                                        <p:attrNameLst>
                                          <p:attrName>style.visibility</p:attrName>
                                        </p:attrNameLst>
                                      </p:cBhvr>
                                      <p:to>
                                        <p:strVal val="visible"/>
                                      </p:to>
                                    </p:set>
                                    <p:animEffect transition="in" filter="blinds(horizontal)">
                                      <p:cBhvr>
                                        <p:cTn id="19" dur="500"/>
                                        <p:tgtEl>
                                          <p:spTgt spid="390147">
                                            <p:txEl>
                                              <p:pRg st="4" end="4"/>
                                            </p:txEl>
                                          </p:spTgt>
                                        </p:tgtEl>
                                      </p:cBhvr>
                                    </p:animEffect>
                                  </p:childTnLst>
                                </p:cTn>
                              </p:par>
                              <p:par>
                                <p:cTn id="20" presetID="3" presetClass="entr" presetSubtype="10" fill="hold" nodeType="withEffect">
                                  <p:stCondLst>
                                    <p:cond delay="6000"/>
                                  </p:stCondLst>
                                  <p:childTnLst>
                                    <p:set>
                                      <p:cBhvr>
                                        <p:cTn id="21" dur="1" fill="hold">
                                          <p:stCondLst>
                                            <p:cond delay="0"/>
                                          </p:stCondLst>
                                        </p:cTn>
                                        <p:tgtEl>
                                          <p:spTgt spid="390147">
                                            <p:txEl>
                                              <p:pRg st="5" end="5"/>
                                            </p:txEl>
                                          </p:spTgt>
                                        </p:tgtEl>
                                        <p:attrNameLst>
                                          <p:attrName>style.visibility</p:attrName>
                                        </p:attrNameLst>
                                      </p:cBhvr>
                                      <p:to>
                                        <p:strVal val="visible"/>
                                      </p:to>
                                    </p:set>
                                    <p:animEffect transition="in" filter="blinds(horizontal)">
                                      <p:cBhvr>
                                        <p:cTn id="22" dur="500"/>
                                        <p:tgtEl>
                                          <p:spTgt spid="390147">
                                            <p:txEl>
                                              <p:pRg st="5" end="5"/>
                                            </p:txEl>
                                          </p:spTgt>
                                        </p:tgtEl>
                                      </p:cBhvr>
                                    </p:animEffect>
                                  </p:childTnLst>
                                </p:cTn>
                              </p:par>
                              <p:par>
                                <p:cTn id="23" presetID="3" presetClass="entr" presetSubtype="10" fill="hold" nodeType="withEffect">
                                  <p:stCondLst>
                                    <p:cond delay="9000"/>
                                  </p:stCondLst>
                                  <p:childTnLst>
                                    <p:set>
                                      <p:cBhvr>
                                        <p:cTn id="24" dur="1" fill="hold">
                                          <p:stCondLst>
                                            <p:cond delay="0"/>
                                          </p:stCondLst>
                                        </p:cTn>
                                        <p:tgtEl>
                                          <p:spTgt spid="390147">
                                            <p:txEl>
                                              <p:pRg st="6" end="6"/>
                                            </p:txEl>
                                          </p:spTgt>
                                        </p:tgtEl>
                                        <p:attrNameLst>
                                          <p:attrName>style.visibility</p:attrName>
                                        </p:attrNameLst>
                                      </p:cBhvr>
                                      <p:to>
                                        <p:strVal val="visible"/>
                                      </p:to>
                                    </p:set>
                                    <p:animEffect transition="in" filter="blinds(horizontal)">
                                      <p:cBhvr>
                                        <p:cTn id="25" dur="500"/>
                                        <p:tgtEl>
                                          <p:spTgt spid="390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altLang="en-US" sz="3600" dirty="0"/>
              <a:t>Why are Humans </a:t>
            </a:r>
            <a:r>
              <a:rPr lang="en-US" altLang="en-US" sz="3600" dirty="0" smtClean="0"/>
              <a:t>Intelligent?</a:t>
            </a:r>
            <a:endParaRPr lang="en-US" altLang="en-US" sz="3600" dirty="0"/>
          </a:p>
        </p:txBody>
      </p:sp>
      <p:sp>
        <p:nvSpPr>
          <p:cNvPr id="25603" name="Rectangle 3"/>
          <p:cNvSpPr>
            <a:spLocks noGrp="1" noRot="1" noChangeArrowheads="1"/>
          </p:cNvSpPr>
          <p:nvPr>
            <p:ph idx="1"/>
          </p:nvPr>
        </p:nvSpPr>
        <p:spPr>
          <a:xfrm>
            <a:off x="0" y="1676400"/>
            <a:ext cx="8893175" cy="4422775"/>
          </a:xfrm>
        </p:spPr>
        <p:txBody>
          <a:bodyPr/>
          <a:lstStyle/>
          <a:p>
            <a:pPr eaLnBrk="1" hangingPunct="1"/>
            <a:r>
              <a:rPr lang="en-US" altLang="en-US" dirty="0"/>
              <a:t>Learning</a:t>
            </a:r>
          </a:p>
          <a:p>
            <a:pPr eaLnBrk="1" hangingPunct="1"/>
            <a:r>
              <a:rPr lang="en-US" altLang="en-US" dirty="0"/>
              <a:t>Reasoning</a:t>
            </a:r>
          </a:p>
          <a:p>
            <a:pPr eaLnBrk="1" hangingPunct="1"/>
            <a:r>
              <a:rPr lang="en-US" altLang="en-US" dirty="0"/>
              <a:t>Problem </a:t>
            </a:r>
            <a:r>
              <a:rPr lang="en-US" altLang="en-US" dirty="0" smtClean="0"/>
              <a:t>Solving</a:t>
            </a:r>
          </a:p>
          <a:p>
            <a:pPr eaLnBrk="1" hangingPunct="1"/>
            <a:r>
              <a:rPr lang="en-US" altLang="en-US" dirty="0" smtClean="0"/>
              <a:t>Making decisions</a:t>
            </a:r>
            <a:endParaRPr lang="en-US" altLang="en-US" dirty="0"/>
          </a:p>
          <a:p>
            <a:pPr eaLnBrk="1" hangingPunct="1"/>
            <a:r>
              <a:rPr lang="en-US" altLang="en-US" dirty="0"/>
              <a:t>Feeling environment</a:t>
            </a:r>
          </a:p>
          <a:p>
            <a:pPr lvl="1" eaLnBrk="1" hangingPunct="1"/>
            <a:r>
              <a:rPr lang="en-US" altLang="en-US" dirty="0"/>
              <a:t>Vision (being able to recognize object by seeing)</a:t>
            </a:r>
          </a:p>
          <a:p>
            <a:pPr lvl="1" eaLnBrk="1" hangingPunct="1"/>
            <a:r>
              <a:rPr lang="en-US" altLang="en-US" dirty="0"/>
              <a:t>Audio (being able to recognize voices</a:t>
            </a:r>
            <a:r>
              <a:rPr lang="en-US" altLang="en-US" dirty="0" smtClean="0"/>
              <a:t>)</a:t>
            </a:r>
          </a:p>
          <a:p>
            <a:pPr marL="457200" lvl="1" indent="0" eaLnBrk="1" hangingPunct="1">
              <a:buNone/>
            </a:pPr>
            <a:endParaRPr lang="en-US" altLang="en-US" dirty="0"/>
          </a:p>
        </p:txBody>
      </p:sp>
    </p:spTree>
    <p:extLst>
      <p:ext uri="{BB962C8B-B14F-4D97-AF65-F5344CB8AC3E}">
        <p14:creationId xmlns:p14="http://schemas.microsoft.com/office/powerpoint/2010/main" val="4240038224"/>
      </p:ext>
    </p:extLst>
  </p:cSld>
  <p:clrMapOvr>
    <a:masterClrMapping/>
  </p:clrMapOvr>
  <p:transition spd="med">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altLang="en-US" sz="3600" dirty="0" smtClean="0"/>
              <a:t>A more Formal </a:t>
            </a:r>
            <a:r>
              <a:rPr lang="en-US" altLang="en-US" sz="3600" dirty="0"/>
              <a:t>Definition of </a:t>
            </a:r>
            <a:r>
              <a:rPr lang="en-US" altLang="en-US" sz="3600" dirty="0" smtClean="0"/>
              <a:t/>
            </a:r>
            <a:br>
              <a:rPr lang="en-US" altLang="en-US" sz="3600" dirty="0" smtClean="0"/>
            </a:br>
            <a:r>
              <a:rPr lang="en-US" altLang="en-US" sz="3600" dirty="0" smtClean="0"/>
              <a:t>ARTIFICIAL </a:t>
            </a:r>
            <a:r>
              <a:rPr lang="en-US" altLang="en-US" sz="3600" dirty="0"/>
              <a:t>INTELLIGENCE</a:t>
            </a:r>
          </a:p>
        </p:txBody>
      </p:sp>
      <p:graphicFrame>
        <p:nvGraphicFramePr>
          <p:cNvPr id="391215" name="Group 47"/>
          <p:cNvGraphicFramePr>
            <a:graphicFrameLocks noGrp="1"/>
          </p:cNvGraphicFramePr>
          <p:nvPr>
            <p:ph sz="half" idx="2"/>
          </p:nvPr>
        </p:nvGraphicFramePr>
        <p:xfrm>
          <a:off x="457200" y="2263775"/>
          <a:ext cx="8008938" cy="4116388"/>
        </p:xfrm>
        <a:graphic>
          <a:graphicData uri="http://schemas.openxmlformats.org/drawingml/2006/table">
            <a:tbl>
              <a:tblPr/>
              <a:tblGrid>
                <a:gridCol w="253047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2598738">
                  <a:extLst>
                    <a:ext uri="{9D8B030D-6E8A-4147-A177-3AD203B41FA5}">
                      <a16:colId xmlns:a16="http://schemas.microsoft.com/office/drawing/2014/main" val="20002"/>
                    </a:ext>
                  </a:extLst>
                </a:gridCol>
              </a:tblGrid>
              <a:tr h="102076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Char char="§"/>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Human Level</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logic + </a:t>
                      </a:r>
                      <a:r>
                        <a:rPr kumimoji="0" lang="en-US" sz="2400" b="0" i="0" u="none" strike="noStrike" cap="none" normalizeH="0" baseline="0">
                          <a:ln>
                            <a:noFill/>
                          </a:ln>
                          <a:solidFill>
                            <a:schemeClr val="folHlink"/>
                          </a:solidFill>
                          <a:effectLst>
                            <a:outerShdw blurRad="38100" dist="38100" dir="2700000" algn="tl">
                              <a:srgbClr val="000000"/>
                            </a:outerShdw>
                          </a:effectLst>
                          <a:latin typeface="Arial" pitchFamily="34" charset="0"/>
                          <a:cs typeface="Arial" pitchFamily="34" charset="0"/>
                        </a:rPr>
                        <a:t>emotion</a:t>
                      </a:r>
                      <a:endParaRPr kumimoji="0" lang="en-US" sz="3200" b="0" i="0" u="none" strike="noStrike" cap="none" normalizeH="0" baseline="0">
                        <a:ln>
                          <a:noFill/>
                        </a:ln>
                        <a:solidFill>
                          <a:schemeClr val="folHlink"/>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Logical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8432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behave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act logically.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113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Thinking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think like humans.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Systems that think logically.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32962742"/>
      </p:ext>
    </p:extLst>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r>
              <a:rPr lang="en-US" altLang="en-US" sz="3600"/>
              <a:t>When Philosophy interacts with AI….</a:t>
            </a:r>
          </a:p>
        </p:txBody>
      </p:sp>
      <p:sp>
        <p:nvSpPr>
          <p:cNvPr id="423939" name="Rectangle 3"/>
          <p:cNvSpPr>
            <a:spLocks noGrp="1" noRot="1" noChangeArrowheads="1"/>
          </p:cNvSpPr>
          <p:nvPr>
            <p:ph idx="1"/>
          </p:nvPr>
        </p:nvSpPr>
        <p:spPr/>
        <p:txBody>
          <a:bodyPr/>
          <a:lstStyle/>
          <a:p>
            <a:pPr eaLnBrk="1" hangingPunct="1"/>
            <a:r>
              <a:rPr lang="en-US" altLang="en-US"/>
              <a:t>CAN MACHINES THINK?</a:t>
            </a:r>
          </a:p>
          <a:p>
            <a:pPr lvl="1" eaLnBrk="1" hangingPunct="1"/>
            <a:r>
              <a:rPr lang="en-US" altLang="en-US"/>
              <a:t>Can: now or future? Maybe we need more advanced technology</a:t>
            </a:r>
          </a:p>
          <a:p>
            <a:pPr lvl="1" eaLnBrk="1" hangingPunct="1"/>
            <a:r>
              <a:rPr lang="en-US" altLang="en-US"/>
              <a:t>Machine: Is human a protein machine?</a:t>
            </a:r>
          </a:p>
          <a:p>
            <a:pPr lvl="1" eaLnBrk="1" hangingPunct="1"/>
            <a:r>
              <a:rPr lang="en-US" altLang="en-US"/>
              <a:t>Think: Does the intelligent system “knows” what it does?</a:t>
            </a:r>
          </a:p>
          <a:p>
            <a:pPr lvl="1" eaLnBrk="1" hangingPunct="1">
              <a:buFontTx/>
              <a:buNone/>
            </a:pPr>
            <a:r>
              <a:rPr lang="en-US" altLang="en-US"/>
              <a:t>Engineering view: It’s not important! Machines can help us in industry…and that’s enough!</a:t>
            </a:r>
          </a:p>
        </p:txBody>
      </p:sp>
    </p:spTree>
    <p:extLst>
      <p:ext uri="{BB962C8B-B14F-4D97-AF65-F5344CB8AC3E}">
        <p14:creationId xmlns:p14="http://schemas.microsoft.com/office/powerpoint/2010/main" val="1759342449"/>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23939">
                                            <p:txEl>
                                              <p:pRg st="1" end="1"/>
                                            </p:txEl>
                                          </p:spTgt>
                                        </p:tgtEl>
                                        <p:attrNameLst>
                                          <p:attrName>style.visibility</p:attrName>
                                        </p:attrNameLst>
                                      </p:cBhvr>
                                      <p:to>
                                        <p:strVal val="visible"/>
                                      </p:to>
                                    </p:set>
                                    <p:anim calcmode="lin" valueType="num">
                                      <p:cBhvr>
                                        <p:cTn id="7" dur="1000" fill="hold"/>
                                        <p:tgtEl>
                                          <p:spTgt spid="423939">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423939">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423939">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23939">
                                            <p:txEl>
                                              <p:pRg st="2" end="2"/>
                                            </p:txEl>
                                          </p:spTgt>
                                        </p:tgtEl>
                                        <p:attrNameLst>
                                          <p:attrName>style.visibility</p:attrName>
                                        </p:attrNameLst>
                                      </p:cBhvr>
                                      <p:to>
                                        <p:strVal val="visible"/>
                                      </p:to>
                                    </p:set>
                                    <p:anim calcmode="lin" valueType="num">
                                      <p:cBhvr>
                                        <p:cTn id="14" dur="1000" fill="hold"/>
                                        <p:tgtEl>
                                          <p:spTgt spid="423939">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423939">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423939">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23939">
                                            <p:txEl>
                                              <p:pRg st="3" end="3"/>
                                            </p:txEl>
                                          </p:spTgt>
                                        </p:tgtEl>
                                        <p:attrNameLst>
                                          <p:attrName>style.visibility</p:attrName>
                                        </p:attrNameLst>
                                      </p:cBhvr>
                                      <p:to>
                                        <p:strVal val="visible"/>
                                      </p:to>
                                    </p:set>
                                    <p:anim calcmode="lin" valueType="num">
                                      <p:cBhvr>
                                        <p:cTn id="21" dur="1000" fill="hold"/>
                                        <p:tgtEl>
                                          <p:spTgt spid="423939">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423939">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42393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ntr" presetSubtype="0" fill="hold" nodeType="clickEffect">
                                  <p:stCondLst>
                                    <p:cond delay="0"/>
                                  </p:stCondLst>
                                  <p:childTnLst>
                                    <p:set>
                                      <p:cBhvr>
                                        <p:cTn id="27" dur="1" fill="hold">
                                          <p:stCondLst>
                                            <p:cond delay="0"/>
                                          </p:stCondLst>
                                        </p:cTn>
                                        <p:tgtEl>
                                          <p:spTgt spid="423939">
                                            <p:txEl>
                                              <p:pRg st="4" end="4"/>
                                            </p:txEl>
                                          </p:spTgt>
                                        </p:tgtEl>
                                        <p:attrNameLst>
                                          <p:attrName>style.visibility</p:attrName>
                                        </p:attrNameLst>
                                      </p:cBhvr>
                                      <p:to>
                                        <p:strVal val="visible"/>
                                      </p:to>
                                    </p:set>
                                    <p:animEffect transition="in" filter="wipe(down)">
                                      <p:cBhvr>
                                        <p:cTn id="28" dur="580">
                                          <p:stCondLst>
                                            <p:cond delay="0"/>
                                          </p:stCondLst>
                                        </p:cTn>
                                        <p:tgtEl>
                                          <p:spTgt spid="423939">
                                            <p:txEl>
                                              <p:pRg st="4" end="4"/>
                                            </p:txEl>
                                          </p:spTgt>
                                        </p:tgtEl>
                                      </p:cBhvr>
                                    </p:animEffect>
                                    <p:anim calcmode="lin" valueType="num">
                                      <p:cBhvr>
                                        <p:cTn id="29" dur="1822" tmFilter="0,0; 0.14,0.36; 0.43,0.73; 0.71,0.91; 1.0,1.0">
                                          <p:stCondLst>
                                            <p:cond delay="0"/>
                                          </p:stCondLst>
                                        </p:cTn>
                                        <p:tgtEl>
                                          <p:spTgt spid="423939">
                                            <p:txEl>
                                              <p:pRg st="4" end="4"/>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423939">
                                            <p:txEl>
                                              <p:pRg st="4" end="4"/>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423939">
                                            <p:txEl>
                                              <p:pRg st="4" end="4"/>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423939">
                                            <p:txEl>
                                              <p:pRg st="4" end="4"/>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423939">
                                            <p:txEl>
                                              <p:pRg st="4" end="4"/>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423939">
                                            <p:txEl>
                                              <p:pRg st="4" end="4"/>
                                            </p:txEl>
                                          </p:spTgt>
                                        </p:tgtEl>
                                      </p:cBhvr>
                                      <p:to x="100000" y="60000"/>
                                    </p:animScale>
                                    <p:animScale>
                                      <p:cBhvr>
                                        <p:cTn id="35" dur="166" decel="50000">
                                          <p:stCondLst>
                                            <p:cond delay="676"/>
                                          </p:stCondLst>
                                        </p:cTn>
                                        <p:tgtEl>
                                          <p:spTgt spid="423939">
                                            <p:txEl>
                                              <p:pRg st="4" end="4"/>
                                            </p:txEl>
                                          </p:spTgt>
                                        </p:tgtEl>
                                      </p:cBhvr>
                                      <p:to x="100000" y="100000"/>
                                    </p:animScale>
                                    <p:animScale>
                                      <p:cBhvr>
                                        <p:cTn id="36" dur="26">
                                          <p:stCondLst>
                                            <p:cond delay="1312"/>
                                          </p:stCondLst>
                                        </p:cTn>
                                        <p:tgtEl>
                                          <p:spTgt spid="423939">
                                            <p:txEl>
                                              <p:pRg st="4" end="4"/>
                                            </p:txEl>
                                          </p:spTgt>
                                        </p:tgtEl>
                                      </p:cBhvr>
                                      <p:to x="100000" y="80000"/>
                                    </p:animScale>
                                    <p:animScale>
                                      <p:cBhvr>
                                        <p:cTn id="37" dur="166" decel="50000">
                                          <p:stCondLst>
                                            <p:cond delay="1338"/>
                                          </p:stCondLst>
                                        </p:cTn>
                                        <p:tgtEl>
                                          <p:spTgt spid="423939">
                                            <p:txEl>
                                              <p:pRg st="4" end="4"/>
                                            </p:txEl>
                                          </p:spTgt>
                                        </p:tgtEl>
                                      </p:cBhvr>
                                      <p:to x="100000" y="100000"/>
                                    </p:animScale>
                                    <p:animScale>
                                      <p:cBhvr>
                                        <p:cTn id="38" dur="26">
                                          <p:stCondLst>
                                            <p:cond delay="1642"/>
                                          </p:stCondLst>
                                        </p:cTn>
                                        <p:tgtEl>
                                          <p:spTgt spid="423939">
                                            <p:txEl>
                                              <p:pRg st="4" end="4"/>
                                            </p:txEl>
                                          </p:spTgt>
                                        </p:tgtEl>
                                      </p:cBhvr>
                                      <p:to x="100000" y="90000"/>
                                    </p:animScale>
                                    <p:animScale>
                                      <p:cBhvr>
                                        <p:cTn id="39" dur="166" decel="50000">
                                          <p:stCondLst>
                                            <p:cond delay="1668"/>
                                          </p:stCondLst>
                                        </p:cTn>
                                        <p:tgtEl>
                                          <p:spTgt spid="423939">
                                            <p:txEl>
                                              <p:pRg st="4" end="4"/>
                                            </p:txEl>
                                          </p:spTgt>
                                        </p:tgtEl>
                                      </p:cBhvr>
                                      <p:to x="100000" y="100000"/>
                                    </p:animScale>
                                    <p:animScale>
                                      <p:cBhvr>
                                        <p:cTn id="40" dur="26">
                                          <p:stCondLst>
                                            <p:cond delay="1808"/>
                                          </p:stCondLst>
                                        </p:cTn>
                                        <p:tgtEl>
                                          <p:spTgt spid="423939">
                                            <p:txEl>
                                              <p:pRg st="4" end="4"/>
                                            </p:txEl>
                                          </p:spTgt>
                                        </p:tgtEl>
                                      </p:cBhvr>
                                      <p:to x="100000" y="95000"/>
                                    </p:animScale>
                                    <p:animScale>
                                      <p:cBhvr>
                                        <p:cTn id="41" dur="166" decel="50000">
                                          <p:stCondLst>
                                            <p:cond delay="1834"/>
                                          </p:stCondLst>
                                        </p:cTn>
                                        <p:tgtEl>
                                          <p:spTgt spid="423939">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HISTORICAL OVERVIEW</a:t>
            </a:r>
          </a:p>
        </p:txBody>
      </p:sp>
      <p:sp>
        <p:nvSpPr>
          <p:cNvPr id="3" name="2 - Θέση περιεχομένου"/>
          <p:cNvSpPr>
            <a:spLocks noGrp="1"/>
          </p:cNvSpPr>
          <p:nvPr>
            <p:ph idx="1"/>
          </p:nvPr>
        </p:nvSpPr>
        <p:spPr>
          <a:xfrm>
            <a:off x="457200" y="1600200"/>
            <a:ext cx="8229600" cy="5141168"/>
          </a:xfrm>
        </p:spPr>
        <p:txBody>
          <a:bodyPr>
            <a:normAutofit fontScale="92500" lnSpcReduction="20000"/>
          </a:bodyPr>
          <a:lstStyle/>
          <a:p>
            <a:r>
              <a:rPr lang="en-US" altLang="cs-CZ" sz="2800" dirty="0" smtClean="0"/>
              <a:t>THIS IS A VERY OPEN ISSUE. THE READER COULD PERFORM HIS/HER OWN OVERVIEW.  </a:t>
            </a:r>
            <a:r>
              <a:rPr lang="en-US" altLang="cs-CZ" sz="2800" dirty="0" smtClean="0"/>
              <a:t>HOWEVER HERE IS A START</a:t>
            </a:r>
            <a:endParaRPr lang="en-US" altLang="cs-CZ" sz="2800" dirty="0" smtClean="0"/>
          </a:p>
          <a:p>
            <a:r>
              <a:rPr lang="en-US" altLang="cs-CZ" sz="2800" dirty="0" smtClean="0"/>
              <a:t>Ancient </a:t>
            </a:r>
            <a:r>
              <a:rPr lang="en-US" altLang="cs-CZ" sz="2800" dirty="0"/>
              <a:t>and medieval myths</a:t>
            </a:r>
          </a:p>
          <a:p>
            <a:pPr lvl="1"/>
            <a:r>
              <a:rPr lang="en-US" altLang="cs-CZ" sz="2400" dirty="0" err="1"/>
              <a:t>Talos</a:t>
            </a:r>
            <a:r>
              <a:rPr lang="en-US" altLang="cs-CZ" sz="2400" dirty="0"/>
              <a:t>, Pandora, Golem</a:t>
            </a:r>
          </a:p>
          <a:p>
            <a:pPr lvl="2"/>
            <a:r>
              <a:rPr lang="en-US" altLang="cs-CZ" sz="2000" dirty="0"/>
              <a:t>artificial men, robots, automatons</a:t>
            </a:r>
          </a:p>
          <a:p>
            <a:r>
              <a:rPr lang="en-US" altLang="cs-CZ" sz="2800" dirty="0"/>
              <a:t>Research in the antiquity till the 17th century</a:t>
            </a:r>
          </a:p>
          <a:p>
            <a:pPr lvl="1"/>
            <a:r>
              <a:rPr lang="en-US" altLang="cs-CZ" sz="2400" dirty="0"/>
              <a:t>Aristotle, Gottfried Wilhelm Leibniz</a:t>
            </a:r>
          </a:p>
          <a:p>
            <a:pPr lvl="2"/>
            <a:r>
              <a:rPr lang="en-US" altLang="cs-CZ" sz="2000" dirty="0"/>
              <a:t>automation of reasoning</a:t>
            </a:r>
          </a:p>
          <a:p>
            <a:pPr lvl="1"/>
            <a:r>
              <a:rPr lang="en-US" altLang="cs-CZ" sz="2400" dirty="0"/>
              <a:t>Thomas Hobbes, René Descartes</a:t>
            </a:r>
          </a:p>
          <a:p>
            <a:pPr lvl="2"/>
            <a:r>
              <a:rPr lang="en-US" altLang="cs-CZ" sz="2000" dirty="0"/>
              <a:t>mechanistic understanding of living beings</a:t>
            </a:r>
          </a:p>
          <a:p>
            <a:r>
              <a:rPr lang="en-US" altLang="cs-CZ" sz="2800" dirty="0"/>
              <a:t>20th century, 1948</a:t>
            </a:r>
          </a:p>
          <a:p>
            <a:pPr lvl="1"/>
            <a:r>
              <a:rPr lang="en-US" altLang="cs-CZ" sz="2400" dirty="0"/>
              <a:t>Norbert Wiener – Cybernetics: Or the Control and Communication in the Animal and the Machine.</a:t>
            </a:r>
          </a:p>
          <a:p>
            <a:pPr lvl="2"/>
            <a:r>
              <a:rPr lang="en-US" altLang="cs-CZ" sz="2000" dirty="0"/>
              <a:t>Intelligent behavior is the result of the feedback </a:t>
            </a:r>
            <a:r>
              <a:rPr lang="en-US" altLang="cs-CZ" sz="2000" dirty="0" smtClean="0"/>
              <a:t>mechanism</a:t>
            </a:r>
            <a:endParaRPr lang="en-US" altLang="cs-CZ" dirty="0"/>
          </a:p>
          <a:p>
            <a:pPr lvl="2"/>
            <a:endParaRPr lang="en-US" altLang="cs-CZ" sz="2000" dirty="0" smtClean="0"/>
          </a:p>
        </p:txBody>
      </p:sp>
    </p:spTree>
    <p:extLst>
      <p:ext uri="{BB962C8B-B14F-4D97-AF65-F5344CB8AC3E}">
        <p14:creationId xmlns:p14="http://schemas.microsoft.com/office/powerpoint/2010/main" val="1994045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800" dirty="0" smtClean="0">
                <a:latin typeface="Calibri" pitchFamily="34" charset="0"/>
                <a:cs typeface="Calibri" pitchFamily="34" charset="0"/>
              </a:rPr>
              <a:t>AI METHODS AND ARCHITECTURES</a:t>
            </a:r>
            <a:endParaRPr lang="en-US" sz="2800" dirty="0">
              <a:latin typeface="Calibri" pitchFamily="34" charset="0"/>
              <a:cs typeface="Calibri" pitchFamily="34" charset="0"/>
            </a:endParaRPr>
          </a:p>
        </p:txBody>
      </p:sp>
      <p:sp>
        <p:nvSpPr>
          <p:cNvPr id="3" name="2 - Θέση περιεχομένου"/>
          <p:cNvSpPr>
            <a:spLocks noGrp="1"/>
          </p:cNvSpPr>
          <p:nvPr>
            <p:ph sz="quarter" idx="1"/>
          </p:nvPr>
        </p:nvSpPr>
        <p:spPr/>
        <p:txBody>
          <a:bodyPr>
            <a:normAutofit fontScale="70000" lnSpcReduction="20000"/>
          </a:bodyPr>
          <a:lstStyle/>
          <a:p>
            <a:pPr>
              <a:buNone/>
            </a:pPr>
            <a:endParaRPr lang="en-US" dirty="0" smtClean="0">
              <a:latin typeface="Calibri" pitchFamily="34" charset="0"/>
              <a:cs typeface="Calibri" pitchFamily="34" charset="0"/>
            </a:endParaRPr>
          </a:p>
          <a:p>
            <a:pPr>
              <a:buNone/>
            </a:pPr>
            <a:r>
              <a:rPr lang="en-US" dirty="0" smtClean="0">
                <a:latin typeface="Calibri" pitchFamily="34" charset="0"/>
                <a:cs typeface="Calibri" pitchFamily="34" charset="0"/>
              </a:rPr>
              <a:t>There are </a:t>
            </a:r>
            <a:r>
              <a:rPr lang="en-US" dirty="0">
                <a:latin typeface="Calibri" pitchFamily="34" charset="0"/>
                <a:cs typeface="Calibri" pitchFamily="34" charset="0"/>
              </a:rPr>
              <a:t>v</a:t>
            </a:r>
            <a:r>
              <a:rPr lang="en-US" dirty="0" smtClean="0">
                <a:latin typeface="Calibri" pitchFamily="34" charset="0"/>
                <a:cs typeface="Calibri" pitchFamily="34" charset="0"/>
              </a:rPr>
              <a:t>arious AI Methods </a:t>
            </a:r>
          </a:p>
          <a:p>
            <a:pPr>
              <a:buNone/>
            </a:pPr>
            <a:r>
              <a:rPr lang="en-US" dirty="0" smtClean="0">
                <a:latin typeface="Calibri" pitchFamily="34" charset="0"/>
                <a:cs typeface="Calibri" pitchFamily="34" charset="0"/>
              </a:rPr>
              <a:t>                                       and Architectures such as:</a:t>
            </a:r>
          </a:p>
          <a:p>
            <a:pPr>
              <a:buNone/>
            </a:pPr>
            <a:endParaRPr lang="en-US" dirty="0" smtClean="0">
              <a:latin typeface="Calibri" pitchFamily="34" charset="0"/>
              <a:cs typeface="Calibri" pitchFamily="34" charset="0"/>
            </a:endParaRPr>
          </a:p>
          <a:p>
            <a:pPr>
              <a:buNone/>
            </a:pPr>
            <a:endParaRPr lang="en-US" dirty="0" smtClean="0">
              <a:latin typeface="Calibri" pitchFamily="34" charset="0"/>
              <a:cs typeface="Calibri" pitchFamily="34" charset="0"/>
            </a:endParaRPr>
          </a:p>
          <a:p>
            <a:r>
              <a:rPr lang="en-US" dirty="0" smtClean="0">
                <a:latin typeface="Calibri" pitchFamily="34" charset="0"/>
                <a:cs typeface="Calibri" pitchFamily="34" charset="0"/>
              </a:rPr>
              <a:t>artificial neural networks (ANN)</a:t>
            </a:r>
          </a:p>
          <a:p>
            <a:r>
              <a:rPr lang="en-US" dirty="0" smtClean="0">
                <a:latin typeface="Calibri" pitchFamily="34" charset="0"/>
                <a:cs typeface="Calibri" pitchFamily="34" charset="0"/>
              </a:rPr>
              <a:t>deep neural networks </a:t>
            </a:r>
          </a:p>
          <a:p>
            <a:r>
              <a:rPr lang="en-US" dirty="0" smtClean="0">
                <a:latin typeface="Calibri" pitchFamily="34" charset="0"/>
                <a:cs typeface="Calibri" pitchFamily="34" charset="0"/>
              </a:rPr>
              <a:t>convolutional deep neural networks, </a:t>
            </a:r>
          </a:p>
          <a:p>
            <a:r>
              <a:rPr lang="en-US" dirty="0" smtClean="0">
                <a:latin typeface="Calibri" pitchFamily="34" charset="0"/>
                <a:cs typeface="Calibri" pitchFamily="34" charset="0"/>
              </a:rPr>
              <a:t> Belief Neural Networks </a:t>
            </a:r>
          </a:p>
          <a:p>
            <a:r>
              <a:rPr lang="en-US" dirty="0" smtClean="0">
                <a:latin typeface="Calibri" pitchFamily="34" charset="0"/>
                <a:cs typeface="Calibri" pitchFamily="34" charset="0"/>
              </a:rPr>
              <a:t> Recurrent Neural Networks (RNN)</a:t>
            </a:r>
          </a:p>
          <a:p>
            <a:r>
              <a:rPr lang="en-US" dirty="0" smtClean="0">
                <a:latin typeface="Calibri" pitchFamily="34" charset="0"/>
                <a:cs typeface="Calibri" pitchFamily="34" charset="0"/>
              </a:rPr>
              <a:t> Gabor filters and support  vector machines(SVMs)</a:t>
            </a:r>
          </a:p>
          <a:p>
            <a:r>
              <a:rPr lang="en-US" dirty="0" smtClean="0">
                <a:latin typeface="Calibri" pitchFamily="34" charset="0"/>
                <a:cs typeface="Calibri" pitchFamily="34" charset="0"/>
              </a:rPr>
              <a:t> mixture model/Hidden Markov model (GMM-HMM)</a:t>
            </a:r>
          </a:p>
          <a:p>
            <a:r>
              <a:rPr lang="en-US" dirty="0" smtClean="0">
                <a:latin typeface="Calibri" pitchFamily="34" charset="0"/>
                <a:cs typeface="Calibri" pitchFamily="34" charset="0"/>
              </a:rPr>
              <a:t> long short term memory (LSTM) </a:t>
            </a:r>
          </a:p>
          <a:p>
            <a:endParaRPr lang="en-US" dirty="0" smtClean="0">
              <a:latin typeface="Calibri" pitchFamily="34" charset="0"/>
              <a:cs typeface="Calibri" pitchFamily="34" charset="0"/>
            </a:endParaRPr>
          </a:p>
          <a:p>
            <a:pPr marL="0" indent="0"/>
            <a:endParaRPr lang="en-US" dirty="0">
              <a:latin typeface="Calibri" pitchFamily="34" charset="0"/>
              <a:cs typeface="Calibri" pitchFamily="34" charset="0"/>
            </a:endParaRPr>
          </a:p>
        </p:txBody>
      </p:sp>
    </p:spTree>
    <p:extLst>
      <p:ext uri="{BB962C8B-B14F-4D97-AF65-F5344CB8AC3E}">
        <p14:creationId xmlns:p14="http://schemas.microsoft.com/office/powerpoint/2010/main" val="34781745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SOME GENERIC APPROACHES</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n-US" dirty="0" smtClean="0"/>
              <a:t>Deep Learning</a:t>
            </a:r>
          </a:p>
          <a:p>
            <a:r>
              <a:rPr lang="en-US" dirty="0" smtClean="0"/>
              <a:t>Intelligent Learning and Intelligent Systems</a:t>
            </a:r>
          </a:p>
          <a:p>
            <a:r>
              <a:rPr lang="en-US" dirty="0" smtClean="0"/>
              <a:t>Cognitive Learning</a:t>
            </a:r>
          </a:p>
          <a:p>
            <a:r>
              <a:rPr lang="en-US" dirty="0" smtClean="0"/>
              <a:t>Wise learning and Wise decision making</a:t>
            </a:r>
          </a:p>
          <a:p>
            <a:r>
              <a:rPr lang="en-US" dirty="0" smtClean="0"/>
              <a:t>Internet of things</a:t>
            </a:r>
          </a:p>
          <a:p>
            <a:r>
              <a:rPr lang="en-US" dirty="0" smtClean="0"/>
              <a:t>Big Data Driven World</a:t>
            </a:r>
          </a:p>
          <a:p>
            <a:r>
              <a:rPr lang="en-US" dirty="0" smtClean="0"/>
              <a:t>Cyber Physical Systems</a:t>
            </a:r>
          </a:p>
          <a:p>
            <a:r>
              <a:rPr lang="en-US" dirty="0" smtClean="0"/>
              <a:t>Industry 4.0</a:t>
            </a:r>
          </a:p>
          <a:p>
            <a:r>
              <a:rPr lang="en-US" dirty="0" smtClean="0"/>
              <a:t>Systems of Systems</a:t>
            </a:r>
          </a:p>
          <a:p>
            <a:r>
              <a:rPr lang="en-US" dirty="0" smtClean="0"/>
              <a:t>Neurosciences </a:t>
            </a:r>
          </a:p>
          <a:p>
            <a:r>
              <a:rPr lang="en-US" dirty="0" smtClean="0"/>
              <a:t>Fuzzy Cognition and Fuzzy systems </a:t>
            </a:r>
            <a:endParaRPr lang="en-US" dirty="0"/>
          </a:p>
        </p:txBody>
      </p:sp>
    </p:spTree>
    <p:extLst>
      <p:ext uri="{BB962C8B-B14F-4D97-AF65-F5344CB8AC3E}">
        <p14:creationId xmlns:p14="http://schemas.microsoft.com/office/powerpoint/2010/main" val="3011296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Drawbacks  of Deep Learning (AI)(1/2) </a:t>
            </a:r>
            <a:endParaRPr lang="en-US" dirty="0"/>
          </a:p>
        </p:txBody>
      </p:sp>
      <p:sp>
        <p:nvSpPr>
          <p:cNvPr id="3" name="Content Placeholder 2"/>
          <p:cNvSpPr>
            <a:spLocks noGrp="1"/>
          </p:cNvSpPr>
          <p:nvPr>
            <p:ph idx="1"/>
          </p:nvPr>
        </p:nvSpPr>
        <p:spPr>
          <a:xfrm>
            <a:off x="827584" y="1417638"/>
            <a:ext cx="7859216" cy="5211762"/>
          </a:xfrm>
        </p:spPr>
        <p:txBody>
          <a:bodyPr>
            <a:normAutofit fontScale="77500" lnSpcReduction="20000"/>
          </a:bodyPr>
          <a:lstStyle/>
          <a:p>
            <a:r>
              <a:rPr lang="en-US" dirty="0" smtClean="0"/>
              <a:t>Need infinite data/ Never enough the given data</a:t>
            </a:r>
          </a:p>
          <a:p>
            <a:r>
              <a:rPr lang="en-US" dirty="0" smtClean="0"/>
              <a:t>Very slow to train</a:t>
            </a:r>
          </a:p>
          <a:p>
            <a:r>
              <a:rPr lang="en-US" dirty="0" smtClean="0"/>
              <a:t>Availability of algorithms – lots of Python implementations, pretty rate in other languages (e.g. R)</a:t>
            </a:r>
          </a:p>
          <a:p>
            <a:r>
              <a:rPr lang="en-US" dirty="0" smtClean="0"/>
              <a:t>Models are very complex, with lot of parameters to optimize:</a:t>
            </a:r>
          </a:p>
          <a:p>
            <a:pPr lvl="1"/>
            <a:r>
              <a:rPr lang="en-US" dirty="0" smtClean="0"/>
              <a:t>Initialization of weights</a:t>
            </a:r>
          </a:p>
          <a:p>
            <a:pPr lvl="1"/>
            <a:r>
              <a:rPr lang="en-US" dirty="0" smtClean="0"/>
              <a:t>Layer-wise training algorithm (RBM, AE, several others)</a:t>
            </a:r>
          </a:p>
          <a:p>
            <a:pPr lvl="1"/>
            <a:r>
              <a:rPr lang="en-US" dirty="0" smtClean="0"/>
              <a:t>Neural architecture</a:t>
            </a:r>
          </a:p>
          <a:p>
            <a:pPr lvl="2"/>
            <a:r>
              <a:rPr lang="en-US" dirty="0" smtClean="0"/>
              <a:t>Number of layers</a:t>
            </a:r>
          </a:p>
          <a:p>
            <a:pPr lvl="2"/>
            <a:r>
              <a:rPr lang="en-US" dirty="0" smtClean="0"/>
              <a:t>Size of layers</a:t>
            </a:r>
          </a:p>
          <a:p>
            <a:pPr lvl="2"/>
            <a:r>
              <a:rPr lang="en-US" dirty="0" smtClean="0"/>
              <a:t>Type – regular, pooling, max pooling, soft max</a:t>
            </a:r>
          </a:p>
          <a:p>
            <a:pPr lvl="1"/>
            <a:r>
              <a:rPr lang="en-US" dirty="0" smtClean="0"/>
              <a:t>Fine-tuning using back prop or feed outputs into a different classifier</a:t>
            </a:r>
          </a:p>
        </p:txBody>
      </p:sp>
    </p:spTree>
    <p:extLst>
      <p:ext uri="{BB962C8B-B14F-4D97-AF65-F5344CB8AC3E}">
        <p14:creationId xmlns:p14="http://schemas.microsoft.com/office/powerpoint/2010/main" val="2877569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Drawbacks  of Deep Learning (AI</a:t>
            </a:r>
            <a:r>
              <a:rPr lang="en-US" dirty="0" smtClean="0"/>
              <a:t>) (2/2)</a:t>
            </a:r>
            <a:endParaRPr lang="en-US" dirty="0"/>
          </a:p>
        </p:txBody>
      </p:sp>
      <p:sp>
        <p:nvSpPr>
          <p:cNvPr id="3" name="Content Placeholder 2"/>
          <p:cNvSpPr>
            <a:spLocks noGrp="1"/>
          </p:cNvSpPr>
          <p:nvPr>
            <p:ph idx="1"/>
          </p:nvPr>
        </p:nvSpPr>
        <p:spPr/>
        <p:txBody>
          <a:bodyPr>
            <a:normAutofit/>
          </a:bodyPr>
          <a:lstStyle/>
          <a:p>
            <a:r>
              <a:rPr lang="en-US" dirty="0" smtClean="0"/>
              <a:t>Steep learning curve</a:t>
            </a:r>
          </a:p>
          <a:p>
            <a:r>
              <a:rPr lang="en-US" dirty="0" smtClean="0"/>
              <a:t>Some problems more amenable to deep learning than other applications</a:t>
            </a:r>
          </a:p>
          <a:p>
            <a:r>
              <a:rPr lang="en-US" dirty="0" smtClean="0"/>
              <a:t>Simpler models may be sufficient for certain problem domains</a:t>
            </a:r>
          </a:p>
          <a:p>
            <a:r>
              <a:rPr lang="en-US" dirty="0" smtClean="0"/>
              <a:t>Regression models</a:t>
            </a:r>
            <a:r>
              <a:rPr lang="en-US" dirty="0" smtClean="0"/>
              <a:t>? How reliable can be!!</a:t>
            </a:r>
            <a:endParaRPr lang="en-US" dirty="0" smtClean="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66330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82563"/>
            <a:ext cx="8458200" cy="655637"/>
          </a:xfrm>
        </p:spPr>
        <p:txBody>
          <a:bodyPr/>
          <a:lstStyle/>
          <a:p>
            <a:pPr eaLnBrk="1" hangingPunct="1"/>
            <a:r>
              <a:rPr lang="en-US" altLang="en-US" sz="3200" b="1" dirty="0" smtClean="0">
                <a:ea typeface="ＭＳ Ｐゴシック" panose="020B0600070205080204" pitchFamily="34" charset="-128"/>
              </a:rPr>
              <a:t>TODAYS’ BUSINESS ENVIRONMENT</a:t>
            </a:r>
            <a:endParaRPr lang="en-US" altLang="en-US" sz="3600" dirty="0" smtClean="0"/>
          </a:p>
        </p:txBody>
      </p:sp>
      <p:sp>
        <p:nvSpPr>
          <p:cNvPr id="8195" name="Rectangle 3"/>
          <p:cNvSpPr>
            <a:spLocks noGrp="1" noChangeArrowheads="1"/>
          </p:cNvSpPr>
          <p:nvPr>
            <p:ph type="body" idx="1"/>
          </p:nvPr>
        </p:nvSpPr>
        <p:spPr>
          <a:xfrm>
            <a:off x="457200" y="914400"/>
            <a:ext cx="8382000" cy="5334000"/>
          </a:xfrm>
        </p:spPr>
        <p:txBody>
          <a:bodyPr/>
          <a:lstStyle/>
          <a:p>
            <a:pPr eaLnBrk="1" hangingPunct="1"/>
            <a:r>
              <a:rPr lang="en-US" altLang="ja-JP" sz="2800" dirty="0" smtClean="0">
                <a:ea typeface="ＭＳ Ｐゴシック" panose="020B0600070205080204" pitchFamily="34" charset="-128"/>
              </a:rPr>
              <a:t>Business environments changed dramatically</a:t>
            </a:r>
          </a:p>
          <a:p>
            <a:pPr eaLnBrk="1" hangingPunct="1"/>
            <a:r>
              <a:rPr lang="en-US" altLang="ja-JP" sz="2800" dirty="0" smtClean="0">
                <a:ea typeface="ＭＳ Ｐゴシック" panose="020B0600070205080204" pitchFamily="34" charset="-128"/>
              </a:rPr>
              <a:t>Nowadays managers use </a:t>
            </a:r>
            <a:r>
              <a:rPr lang="en-US" altLang="ja-JP" sz="2800" b="1" dirty="0" smtClean="0">
                <a:ea typeface="ＭＳ Ｐゴシック" panose="020B0600070205080204" pitchFamily="34" charset="-128"/>
              </a:rPr>
              <a:t>computerized support </a:t>
            </a:r>
            <a:r>
              <a:rPr lang="en-US" altLang="ja-JP" sz="2800" dirty="0" smtClean="0">
                <a:ea typeface="ＭＳ Ｐゴシック" panose="020B0600070205080204" pitchFamily="34" charset="-128"/>
              </a:rPr>
              <a:t>in making decisions.</a:t>
            </a:r>
          </a:p>
          <a:p>
            <a:pPr eaLnBrk="1" hangingPunct="1"/>
            <a:r>
              <a:rPr lang="en-US" altLang="en-US" sz="2800" dirty="0" smtClean="0">
                <a:ea typeface="ＭＳ Ｐゴシック" panose="020B0600070205080204" pitchFamily="34" charset="-128"/>
              </a:rPr>
              <a:t>DSS is quickly becoming a </a:t>
            </a:r>
            <a:r>
              <a:rPr lang="en-US" altLang="en-US" sz="2800" b="1" dirty="0" smtClean="0">
                <a:ea typeface="ＭＳ Ｐゴシック" panose="020B0600070205080204" pitchFamily="34" charset="-128"/>
              </a:rPr>
              <a:t>shared commodity </a:t>
            </a:r>
            <a:r>
              <a:rPr lang="en-US" altLang="en-US" sz="2800" dirty="0" smtClean="0">
                <a:ea typeface="ＭＳ Ｐゴシック" panose="020B0600070205080204" pitchFamily="34" charset="-128"/>
              </a:rPr>
              <a:t>across the organization, utilizing the networks (Internet and Intranet).</a:t>
            </a:r>
            <a:endParaRPr lang="en-US" altLang="en-US" sz="2800" dirty="0" smtClean="0"/>
          </a:p>
          <a:p>
            <a:pPr eaLnBrk="1" hangingPunct="1"/>
            <a:r>
              <a:rPr lang="en-US" altLang="en-US" sz="2800" dirty="0" smtClean="0">
                <a:ea typeface="ＭＳ Ｐゴシック" panose="020B0600070205080204" pitchFamily="34" charset="-128"/>
              </a:rPr>
              <a:t>Data are stored in multiple locations. Using </a:t>
            </a:r>
            <a:r>
              <a:rPr lang="en-US" altLang="en-US" sz="2800" b="1" dirty="0" smtClean="0">
                <a:ea typeface="ＭＳ Ｐゴシック" panose="020B0600070205080204" pitchFamily="34" charset="-128"/>
              </a:rPr>
              <a:t>distributed systems</a:t>
            </a:r>
            <a:r>
              <a:rPr lang="en-US" altLang="en-US" sz="2800" dirty="0" smtClean="0">
                <a:ea typeface="ＭＳ Ｐゴシック" panose="020B0600070205080204" pitchFamily="34" charset="-128"/>
              </a:rPr>
              <a:t>, intranet, extranet and Internet, corporations can easily access those data, analyzing it and report it to decision makers.</a:t>
            </a:r>
          </a:p>
        </p:txBody>
      </p:sp>
    </p:spTree>
    <p:extLst>
      <p:ext uri="{BB962C8B-B14F-4D97-AF65-F5344CB8AC3E}">
        <p14:creationId xmlns:p14="http://schemas.microsoft.com/office/powerpoint/2010/main" val="838357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r>
              <a:rPr lang="en-US" altLang="en-US"/>
              <a:t>Presentation Overview</a:t>
            </a:r>
          </a:p>
        </p:txBody>
      </p:sp>
      <p:sp>
        <p:nvSpPr>
          <p:cNvPr id="46083" name="Rectangle 1027"/>
          <p:cNvSpPr>
            <a:spLocks noGrp="1" noChangeArrowheads="1"/>
          </p:cNvSpPr>
          <p:nvPr>
            <p:ph idx="1"/>
          </p:nvPr>
        </p:nvSpPr>
        <p:spPr/>
        <p:txBody>
          <a:bodyPr>
            <a:normAutofit fontScale="77500" lnSpcReduction="20000"/>
          </a:bodyPr>
          <a:lstStyle/>
          <a:p>
            <a:r>
              <a:rPr lang="en-US" altLang="en-US" dirty="0" smtClean="0"/>
              <a:t>Introduction</a:t>
            </a:r>
          </a:p>
          <a:p>
            <a:r>
              <a:rPr lang="en-US" altLang="en-US" dirty="0" smtClean="0"/>
              <a:t>Systemic(s)</a:t>
            </a:r>
          </a:p>
          <a:p>
            <a:r>
              <a:rPr lang="en-US" altLang="en-US" dirty="0" smtClean="0"/>
              <a:t>Intelligence</a:t>
            </a:r>
          </a:p>
          <a:p>
            <a:r>
              <a:rPr lang="en-US" altLang="en-US" dirty="0" smtClean="0"/>
              <a:t>Artificial Intelligence (AI)</a:t>
            </a:r>
          </a:p>
          <a:p>
            <a:r>
              <a:rPr lang="en-US" altLang="en-US" dirty="0"/>
              <a:t>Business Intelligence (BI</a:t>
            </a:r>
            <a:r>
              <a:rPr lang="en-US" altLang="en-US" dirty="0" smtClean="0"/>
              <a:t>)</a:t>
            </a:r>
          </a:p>
          <a:p>
            <a:r>
              <a:rPr lang="en-US" altLang="en-US" dirty="0"/>
              <a:t>Today’s Business </a:t>
            </a:r>
            <a:r>
              <a:rPr lang="en-US" altLang="en-US" dirty="0" smtClean="0"/>
              <a:t>environments</a:t>
            </a:r>
          </a:p>
          <a:p>
            <a:r>
              <a:rPr lang="en-US" altLang="en-US" dirty="0" smtClean="0"/>
              <a:t> Seeking </a:t>
            </a:r>
            <a:r>
              <a:rPr lang="en-US" altLang="en-US" dirty="0"/>
              <a:t>T</a:t>
            </a:r>
            <a:r>
              <a:rPr lang="en-US" altLang="en-US" dirty="0" smtClean="0"/>
              <a:t>rue Knowledge</a:t>
            </a:r>
          </a:p>
          <a:p>
            <a:r>
              <a:rPr lang="en-US" altLang="en-US" dirty="0" smtClean="0"/>
              <a:t>The future of AI and BI</a:t>
            </a:r>
          </a:p>
          <a:p>
            <a:r>
              <a:rPr lang="en-US" altLang="en-US" dirty="0" smtClean="0"/>
              <a:t>Babylon or Athens and  Plato or Aristotle</a:t>
            </a:r>
          </a:p>
          <a:p>
            <a:r>
              <a:rPr lang="en-US" altLang="en-US" dirty="0" smtClean="0"/>
              <a:t>Future Research</a:t>
            </a:r>
          </a:p>
          <a:p>
            <a:r>
              <a:rPr lang="en-US" altLang="en-US" dirty="0" smtClean="0"/>
              <a:t>Conclusions  </a:t>
            </a:r>
            <a:endParaRPr lang="en-US" altLang="en-US" dirty="0"/>
          </a:p>
          <a:p>
            <a:endParaRPr lang="en-US" altLang="en-US" dirty="0" smtClean="0"/>
          </a:p>
          <a:p>
            <a:endParaRPr lang="en-US" altLang="en-US" dirty="0"/>
          </a:p>
        </p:txBody>
      </p:sp>
    </p:spTree>
    <p:extLst>
      <p:ext uri="{BB962C8B-B14F-4D97-AF65-F5344CB8AC3E}">
        <p14:creationId xmlns:p14="http://schemas.microsoft.com/office/powerpoint/2010/main" val="37552001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b="1" dirty="0" smtClean="0">
                <a:ea typeface="ＭＳ Ｐゴシック" panose="020B0600070205080204" pitchFamily="34" charset="-128"/>
              </a:rPr>
              <a:t>TODAY A MUST IS TO: (1/2)</a:t>
            </a:r>
            <a:r>
              <a:rPr lang="en-US" altLang="ja-JP" dirty="0" smtClean="0">
                <a:ea typeface="ＭＳ Ｐゴシック" panose="020B0600070205080204" pitchFamily="34" charset="-128"/>
              </a:rPr>
              <a:t> </a:t>
            </a:r>
            <a:endParaRPr lang="en-US" altLang="en-US" dirty="0" smtClean="0"/>
          </a:p>
        </p:txBody>
      </p:sp>
      <p:sp>
        <p:nvSpPr>
          <p:cNvPr id="6147" name="Rectangle 3"/>
          <p:cNvSpPr>
            <a:spLocks noGrp="1" noChangeArrowheads="1"/>
          </p:cNvSpPr>
          <p:nvPr>
            <p:ph type="body" idx="1"/>
          </p:nvPr>
        </p:nvSpPr>
        <p:spPr/>
        <p:txBody>
          <a:bodyPr/>
          <a:lstStyle/>
          <a:p>
            <a:pPr eaLnBrk="1" hangingPunct="1"/>
            <a:r>
              <a:rPr lang="en-US" altLang="ja-JP" sz="2800" smtClean="0">
                <a:ea typeface="ＭＳ Ｐゴシック" panose="020B0600070205080204" pitchFamily="34" charset="-128"/>
              </a:rPr>
              <a:t>Understand today’s turbulent business environment and describe how organizations survive and even excel in such an environment</a:t>
            </a:r>
          </a:p>
          <a:p>
            <a:pPr eaLnBrk="1" hangingPunct="1"/>
            <a:r>
              <a:rPr lang="en-US" altLang="ja-JP" sz="2800" smtClean="0">
                <a:ea typeface="ＭＳ Ｐゴシック" panose="020B0600070205080204" pitchFamily="34" charset="-128"/>
              </a:rPr>
              <a:t>Understand the need for computerized support of managerial decision making</a:t>
            </a:r>
          </a:p>
          <a:p>
            <a:pPr eaLnBrk="1" hangingPunct="1"/>
            <a:r>
              <a:rPr lang="en-US" altLang="ja-JP" sz="2800" smtClean="0">
                <a:ea typeface="ＭＳ Ｐゴシック" panose="020B0600070205080204" pitchFamily="34" charset="-128"/>
              </a:rPr>
              <a:t>Understand an early framework for managerial decision making</a:t>
            </a:r>
          </a:p>
          <a:p>
            <a:pPr eaLnBrk="1" hangingPunct="1"/>
            <a:r>
              <a:rPr lang="en-US" altLang="ja-JP" sz="2800" smtClean="0">
                <a:ea typeface="ＭＳ Ｐゴシック" panose="020B0600070205080204" pitchFamily="34" charset="-128"/>
              </a:rPr>
              <a:t>Learn the conceptual foundations of the decision support systems (DSS) methodology</a:t>
            </a:r>
            <a:endParaRPr lang="en-US" altLang="en-US" sz="2800" smtClean="0"/>
          </a:p>
        </p:txBody>
      </p:sp>
    </p:spTree>
    <p:extLst>
      <p:ext uri="{BB962C8B-B14F-4D97-AF65-F5344CB8AC3E}">
        <p14:creationId xmlns:p14="http://schemas.microsoft.com/office/powerpoint/2010/main" val="3919670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ja-JP" b="1" dirty="0"/>
              <a:t>TODAY A MUST IS TO:</a:t>
            </a:r>
            <a:r>
              <a:rPr lang="en-US" altLang="ja-JP" dirty="0"/>
              <a:t> </a:t>
            </a:r>
            <a:r>
              <a:rPr lang="en-US" altLang="ja-JP" dirty="0" smtClean="0"/>
              <a:t>(2/2)</a:t>
            </a:r>
            <a:endParaRPr lang="en-US" altLang="en-US" b="1" dirty="0" smtClean="0"/>
          </a:p>
        </p:txBody>
      </p:sp>
      <p:sp>
        <p:nvSpPr>
          <p:cNvPr id="7171" name="Rectangle 3"/>
          <p:cNvSpPr>
            <a:spLocks noGrp="1" noChangeArrowheads="1"/>
          </p:cNvSpPr>
          <p:nvPr>
            <p:ph type="body" idx="1"/>
          </p:nvPr>
        </p:nvSpPr>
        <p:spPr/>
        <p:txBody>
          <a:bodyPr/>
          <a:lstStyle/>
          <a:p>
            <a:pPr eaLnBrk="1" hangingPunct="1"/>
            <a:r>
              <a:rPr lang="en-US" altLang="ja-JP" sz="2800" smtClean="0">
                <a:ea typeface="ＭＳ Ｐゴシック" panose="020B0600070205080204" pitchFamily="34" charset="-128"/>
              </a:rPr>
              <a:t>Describe the business intelligence (BI) methodology and concepts and relate them to DSS</a:t>
            </a:r>
          </a:p>
          <a:p>
            <a:pPr eaLnBrk="1" hangingPunct="1"/>
            <a:r>
              <a:rPr lang="en-US" altLang="ja-JP" sz="2800" smtClean="0">
                <a:ea typeface="ＭＳ Ｐゴシック" panose="020B0600070205080204" pitchFamily="34" charset="-128"/>
              </a:rPr>
              <a:t>Describe the concept of work systems and its relationship to decision support</a:t>
            </a:r>
          </a:p>
          <a:p>
            <a:pPr eaLnBrk="1" hangingPunct="1"/>
            <a:r>
              <a:rPr lang="en-US" altLang="ja-JP" sz="2800" smtClean="0">
                <a:ea typeface="ＭＳ Ｐゴシック" panose="020B0600070205080204" pitchFamily="34" charset="-128"/>
              </a:rPr>
              <a:t>List the major tools of computerized decision support</a:t>
            </a:r>
          </a:p>
          <a:p>
            <a:pPr eaLnBrk="1" hangingPunct="1"/>
            <a:r>
              <a:rPr lang="en-US" altLang="ja-JP" sz="2800" smtClean="0">
                <a:ea typeface="ＭＳ Ｐゴシック" panose="020B0600070205080204" pitchFamily="34" charset="-128"/>
              </a:rPr>
              <a:t>Understand the major issues in implementing computerized support systems</a:t>
            </a:r>
            <a:endParaRPr lang="en-US" altLang="en-US" sz="2800" smtClean="0"/>
          </a:p>
        </p:txBody>
      </p:sp>
    </p:spTree>
    <p:extLst>
      <p:ext uri="{BB962C8B-B14F-4D97-AF65-F5344CB8AC3E}">
        <p14:creationId xmlns:p14="http://schemas.microsoft.com/office/powerpoint/2010/main" val="179594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HOW?</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sz="6000" dirty="0" smtClean="0">
                <a:solidFill>
                  <a:srgbClr val="FF0000"/>
                </a:solidFill>
                <a:latin typeface="Times New Roman" panose="02020603050405020304" pitchFamily="18" charset="0"/>
                <a:cs typeface="Times New Roman" panose="02020603050405020304" pitchFamily="18" charset="0"/>
              </a:rPr>
              <a:t>         AI </a:t>
            </a:r>
          </a:p>
          <a:p>
            <a:pPr marL="0" indent="0">
              <a:buNone/>
            </a:pPr>
            <a:r>
              <a:rPr lang="en-US" sz="6000" dirty="0">
                <a:latin typeface="Times New Roman" panose="02020603050405020304" pitchFamily="18" charset="0"/>
                <a:cs typeface="Times New Roman" panose="02020603050405020304" pitchFamily="18" charset="0"/>
              </a:rPr>
              <a:t> </a:t>
            </a:r>
            <a:r>
              <a:rPr lang="en-US" sz="6000" dirty="0" smtClean="0">
                <a:latin typeface="Times New Roman" panose="02020603050405020304" pitchFamily="18" charset="0"/>
                <a:cs typeface="Times New Roman" panose="02020603050405020304" pitchFamily="18" charset="0"/>
              </a:rPr>
              <a:t>                  </a:t>
            </a:r>
            <a:r>
              <a:rPr lang="en-US" sz="6000" dirty="0" smtClean="0">
                <a:solidFill>
                  <a:srgbClr val="7030A0"/>
                </a:solidFill>
                <a:latin typeface="Times New Roman" panose="02020603050405020304" pitchFamily="18" charset="0"/>
                <a:cs typeface="Times New Roman" panose="02020603050405020304" pitchFamily="18" charset="0"/>
              </a:rPr>
              <a:t>AND    BI</a:t>
            </a:r>
            <a:endParaRPr lang="en-US" sz="6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157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INTELLIGENCE (BI) </a:t>
            </a:r>
            <a:endParaRPr lang="en-US" dirty="0"/>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pPr marL="0" indent="0">
              <a:buNone/>
            </a:pPr>
            <a:r>
              <a:rPr lang="en-US" dirty="0"/>
              <a:t>Business intelligence (BI) is a technology-driven process for analyzing data and presenting actionable information which helps executives, managers and other corporate end users make informed business decisions. </a:t>
            </a:r>
            <a:endParaRPr lang="en-US" dirty="0" smtClean="0"/>
          </a:p>
          <a:p>
            <a:pPr marL="0" indent="0">
              <a:buNone/>
            </a:pPr>
            <a:r>
              <a:rPr lang="en-US" dirty="0" smtClean="0"/>
              <a:t>“</a:t>
            </a:r>
            <a:r>
              <a:rPr lang="en-US" dirty="0"/>
              <a:t>The processes, technologies and tools needed to turn data into     information and information into knowledge and knowledge into plans that drive profitable business action. BI encompasses data warehousing, business analytics and knowledge </a:t>
            </a:r>
            <a:r>
              <a:rPr lang="en-US" dirty="0" smtClean="0"/>
              <a:t>management”</a:t>
            </a:r>
          </a:p>
          <a:p>
            <a:pPr marL="0" indent="0">
              <a:buNone/>
            </a:pPr>
            <a:endParaRPr lang="en-US" dirty="0"/>
          </a:p>
        </p:txBody>
      </p:sp>
    </p:spTree>
    <p:extLst>
      <p:ext uri="{BB962C8B-B14F-4D97-AF65-F5344CB8AC3E}">
        <p14:creationId xmlns:p14="http://schemas.microsoft.com/office/powerpoint/2010/main" val="2719645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a:t> </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5908449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28600"/>
            <a:ext cx="8393113" cy="1336675"/>
          </a:xfrm>
        </p:spPr>
        <p:txBody>
          <a:bodyPr/>
          <a:lstStyle/>
          <a:p>
            <a:pPr eaLnBrk="1" hangingPunct="1"/>
            <a:r>
              <a:rPr lang="en-US" altLang="en-US" smtClean="0"/>
              <a:t>The Users of Business Intelligence</a:t>
            </a:r>
          </a:p>
        </p:txBody>
      </p:sp>
      <p:sp>
        <p:nvSpPr>
          <p:cNvPr id="29699" name="Rectangle 3"/>
          <p:cNvSpPr>
            <a:spLocks noGrp="1" noChangeArrowheads="1"/>
          </p:cNvSpPr>
          <p:nvPr>
            <p:ph type="body" idx="1"/>
          </p:nvPr>
        </p:nvSpPr>
        <p:spPr>
          <a:xfrm>
            <a:off x="107950" y="1584325"/>
            <a:ext cx="8915400" cy="4673600"/>
          </a:xfrm>
        </p:spPr>
        <p:txBody>
          <a:bodyPr/>
          <a:lstStyle/>
          <a:p>
            <a:pPr eaLnBrk="1" hangingPunct="1"/>
            <a:r>
              <a:rPr lang="en-US" altLang="en-US" smtClean="0"/>
              <a:t>Executives and business decision makers look at the business from a high level, performing limited analysis</a:t>
            </a:r>
          </a:p>
          <a:p>
            <a:pPr eaLnBrk="1" hangingPunct="1"/>
            <a:r>
              <a:rPr lang="en-US" altLang="en-US" smtClean="0"/>
              <a:t>Analysts perform complex, detailed data analysis</a:t>
            </a:r>
          </a:p>
          <a:p>
            <a:pPr eaLnBrk="1" hangingPunct="1"/>
            <a:r>
              <a:rPr lang="en-US" altLang="en-US" smtClean="0"/>
              <a:t>Information workers need static reports or limited analytic power</a:t>
            </a:r>
          </a:p>
          <a:p>
            <a:pPr eaLnBrk="1" hangingPunct="1"/>
            <a:r>
              <a:rPr lang="en-US" altLang="en-US" smtClean="0"/>
              <a:t>Line workers need no analytic capabilities as BI is presented to them as part of their job</a:t>
            </a:r>
          </a:p>
        </p:txBody>
      </p:sp>
    </p:spTree>
    <p:extLst>
      <p:ext uri="{BB962C8B-B14F-4D97-AF65-F5344CB8AC3E}">
        <p14:creationId xmlns:p14="http://schemas.microsoft.com/office/powerpoint/2010/main" val="3440862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228600"/>
            <a:ext cx="8393113" cy="1336675"/>
          </a:xfrm>
        </p:spPr>
        <p:txBody>
          <a:bodyPr/>
          <a:lstStyle/>
          <a:p>
            <a:pPr algn="ctr" eaLnBrk="1" hangingPunct="1"/>
            <a:r>
              <a:rPr lang="en-US" altLang="en-US" smtClean="0"/>
              <a:t>The Users of Business Intelligence</a:t>
            </a:r>
          </a:p>
        </p:txBody>
      </p:sp>
      <p:pic>
        <p:nvPicPr>
          <p:cNvPr id="31747" name="Picture 5" descr="FIG02_01"/>
          <p:cNvPicPr>
            <a:picLocks noChangeAspect="1" noChangeArrowheads="1"/>
          </p:cNvPicPr>
          <p:nvPr/>
        </p:nvPicPr>
        <p:blipFill>
          <a:blip r:embed="rId3">
            <a:extLst>
              <a:ext uri="{28A0092B-C50C-407E-A947-70E740481C1C}">
                <a14:useLocalDpi xmlns:a14="http://schemas.microsoft.com/office/drawing/2010/main" val="0"/>
              </a:ext>
            </a:extLst>
          </a:blip>
          <a:srcRect t="9000"/>
          <a:stretch>
            <a:fillRect/>
          </a:stretch>
        </p:blipFill>
        <p:spPr bwMode="auto">
          <a:xfrm>
            <a:off x="1600200" y="1905000"/>
            <a:ext cx="594360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348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82563"/>
            <a:ext cx="8458200" cy="655637"/>
          </a:xfrm>
        </p:spPr>
        <p:txBody>
          <a:bodyPr/>
          <a:lstStyle/>
          <a:p>
            <a:pPr eaLnBrk="1" hangingPunct="1"/>
            <a:r>
              <a:rPr lang="en-US" altLang="en-US" sz="3200" b="1" dirty="0" smtClean="0">
                <a:ea typeface="ＭＳ Ｐゴシック" panose="020B0600070205080204" pitchFamily="34" charset="-128"/>
              </a:rPr>
              <a:t>AI AND BI (1/2)</a:t>
            </a:r>
            <a:endParaRPr lang="en-US" altLang="en-US" sz="3600" dirty="0" smtClean="0"/>
          </a:p>
        </p:txBody>
      </p:sp>
      <p:sp>
        <p:nvSpPr>
          <p:cNvPr id="9219" name="Rectangle 3"/>
          <p:cNvSpPr>
            <a:spLocks noGrp="1" noChangeArrowheads="1"/>
          </p:cNvSpPr>
          <p:nvPr>
            <p:ph type="body" idx="1"/>
          </p:nvPr>
        </p:nvSpPr>
        <p:spPr>
          <a:xfrm>
            <a:off x="457200" y="914400"/>
            <a:ext cx="8382000" cy="5334000"/>
          </a:xfrm>
        </p:spPr>
        <p:txBody>
          <a:bodyPr/>
          <a:lstStyle/>
          <a:p>
            <a:pPr eaLnBrk="1" hangingPunct="1"/>
            <a:r>
              <a:rPr lang="en-US" altLang="ja-JP" sz="2800" dirty="0" smtClean="0">
                <a:ea typeface="ＭＳ Ｐゴシック" panose="020B0600070205080204" pitchFamily="34" charset="-128"/>
              </a:rPr>
              <a:t>Various ITs and AI methods are being </a:t>
            </a:r>
            <a:r>
              <a:rPr lang="en-US" altLang="ja-JP" sz="2800" b="1" dirty="0" smtClean="0">
                <a:ea typeface="ＭＳ Ｐゴシック" panose="020B0600070205080204" pitchFamily="34" charset="-128"/>
              </a:rPr>
              <a:t>integrated</a:t>
            </a:r>
            <a:r>
              <a:rPr lang="en-US" altLang="ja-JP" sz="2800" dirty="0" smtClean="0">
                <a:ea typeface="ＭＳ Ｐゴシック" panose="020B0600070205080204" pitchFamily="34" charset="-128"/>
              </a:rPr>
              <a:t> with each other and/or with other automated systems. This integration results more accurate information, which enables managers to make better decisions.</a:t>
            </a:r>
          </a:p>
          <a:p>
            <a:pPr eaLnBrk="1" hangingPunct="1"/>
            <a:r>
              <a:rPr lang="en-US" altLang="en-US" sz="2800" dirty="0" smtClean="0">
                <a:ea typeface="ＭＳ Ｐゴシック" panose="020B0600070205080204" pitchFamily="34" charset="-128"/>
              </a:rPr>
              <a:t>The friendly and easy to use DSS </a:t>
            </a:r>
            <a:r>
              <a:rPr lang="en-US" altLang="en-US" sz="2800" b="1" dirty="0" smtClean="0">
                <a:ea typeface="ＭＳ Ｐゴシック" panose="020B0600070205080204" pitchFamily="34" charset="-128"/>
              </a:rPr>
              <a:t>interface</a:t>
            </a:r>
            <a:r>
              <a:rPr lang="en-US" altLang="en-US" sz="2800" dirty="0" smtClean="0">
                <a:ea typeface="ＭＳ Ｐゴシック" panose="020B0600070205080204" pitchFamily="34" charset="-128"/>
              </a:rPr>
              <a:t> allows users to view and process data and models with standard web browsers with flexibility and efficiency.</a:t>
            </a:r>
          </a:p>
          <a:p>
            <a:pPr eaLnBrk="1" hangingPunct="1"/>
            <a:r>
              <a:rPr lang="en-US" altLang="en-US" sz="2800" dirty="0" smtClean="0">
                <a:ea typeface="ＭＳ Ｐゴシック" panose="020B0600070205080204" pitchFamily="34" charset="-128"/>
              </a:rPr>
              <a:t>Managers can communicate with computer and the web using </a:t>
            </a:r>
            <a:r>
              <a:rPr lang="en-US" altLang="en-US" sz="2800" b="1" dirty="0" smtClean="0">
                <a:ea typeface="ＭＳ Ｐゴシック" panose="020B0600070205080204" pitchFamily="34" charset="-128"/>
              </a:rPr>
              <a:t>wireless </a:t>
            </a:r>
            <a:r>
              <a:rPr lang="en-US" altLang="en-US" sz="2800" dirty="0" smtClean="0">
                <a:ea typeface="ＭＳ Ｐゴシック" panose="020B0600070205080204" pitchFamily="34" charset="-128"/>
              </a:rPr>
              <a:t>and/or </a:t>
            </a:r>
            <a:r>
              <a:rPr lang="en-US" altLang="en-US" sz="2800" b="1" dirty="0" smtClean="0">
                <a:ea typeface="ＭＳ Ｐゴシック" panose="020B0600070205080204" pitchFamily="34" charset="-128"/>
              </a:rPr>
              <a:t>wired</a:t>
            </a:r>
            <a:r>
              <a:rPr lang="en-US" altLang="en-US" sz="2800" dirty="0" smtClean="0">
                <a:ea typeface="ＭＳ Ｐゴシック" panose="020B0600070205080204" pitchFamily="34" charset="-128"/>
              </a:rPr>
              <a:t> devices (cell phones, PADs)</a:t>
            </a:r>
          </a:p>
        </p:txBody>
      </p:sp>
    </p:spTree>
    <p:extLst>
      <p:ext uri="{BB962C8B-B14F-4D97-AF65-F5344CB8AC3E}">
        <p14:creationId xmlns:p14="http://schemas.microsoft.com/office/powerpoint/2010/main" val="25787863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82563"/>
            <a:ext cx="8458200" cy="655637"/>
          </a:xfrm>
        </p:spPr>
        <p:txBody>
          <a:bodyPr/>
          <a:lstStyle/>
          <a:p>
            <a:r>
              <a:rPr lang="en-US" altLang="en-US" sz="3200" b="1" dirty="0" smtClean="0">
                <a:ea typeface="ＭＳ Ｐゴシック" panose="020B0600070205080204" pitchFamily="34" charset="-128"/>
              </a:rPr>
              <a:t>AI </a:t>
            </a:r>
            <a:r>
              <a:rPr lang="en-US" altLang="en-US" sz="3200" b="1" dirty="0">
                <a:ea typeface="ＭＳ Ｐゴシック" panose="020B0600070205080204" pitchFamily="34" charset="-128"/>
              </a:rPr>
              <a:t>AND BI </a:t>
            </a:r>
            <a:r>
              <a:rPr lang="en-US" altLang="en-US" sz="3200" b="1" dirty="0" smtClean="0">
                <a:ea typeface="ＭＳ Ｐゴシック" panose="020B0600070205080204" pitchFamily="34" charset="-128"/>
              </a:rPr>
              <a:t>(2/2)</a:t>
            </a:r>
            <a:endParaRPr lang="en-US" altLang="en-US" sz="3600" dirty="0" smtClean="0"/>
          </a:p>
        </p:txBody>
      </p:sp>
      <p:sp>
        <p:nvSpPr>
          <p:cNvPr id="10243" name="Rectangle 3"/>
          <p:cNvSpPr>
            <a:spLocks noGrp="1" noChangeArrowheads="1"/>
          </p:cNvSpPr>
          <p:nvPr>
            <p:ph type="body" idx="1"/>
          </p:nvPr>
        </p:nvSpPr>
        <p:spPr>
          <a:xfrm>
            <a:off x="457200" y="914400"/>
            <a:ext cx="8382000" cy="5334000"/>
          </a:xfrm>
        </p:spPr>
        <p:txBody>
          <a:bodyPr/>
          <a:lstStyle/>
          <a:p>
            <a:pPr eaLnBrk="1" hangingPunct="1"/>
            <a:r>
              <a:rPr lang="en-US" altLang="ja-JP" sz="2800" dirty="0" smtClean="0">
                <a:ea typeface="ＭＳ Ｐゴシック" panose="020B0600070205080204" pitchFamily="34" charset="-128"/>
              </a:rPr>
              <a:t>Data </a:t>
            </a:r>
            <a:r>
              <a:rPr lang="en-US" altLang="ja-JP" sz="2800" b="1" dirty="0" smtClean="0">
                <a:ea typeface="ＭＳ Ｐゴシック" panose="020B0600070205080204" pitchFamily="34" charset="-128"/>
              </a:rPr>
              <a:t>warehouse</a:t>
            </a:r>
            <a:r>
              <a:rPr lang="en-US" altLang="ja-JP" sz="2800" dirty="0" smtClean="0">
                <a:ea typeface="ＭＳ Ｐゴシック" panose="020B0600070205080204" pitchFamily="34" charset="-128"/>
              </a:rPr>
              <a:t> and their analytical tools (such as </a:t>
            </a:r>
            <a:r>
              <a:rPr lang="en-US" altLang="ja-JP" sz="2800" dirty="0" smtClean="0">
                <a:solidFill>
                  <a:srgbClr val="FF0000"/>
                </a:solidFill>
                <a:ea typeface="ＭＳ Ｐゴシック" panose="020B0600070205080204" pitchFamily="34" charset="-128"/>
              </a:rPr>
              <a:t>OLAP</a:t>
            </a:r>
            <a:r>
              <a:rPr lang="en-US" altLang="ja-JP" sz="2800" dirty="0" smtClean="0">
                <a:ea typeface="ＭＳ Ｐゴシック" panose="020B0600070205080204" pitchFamily="34" charset="-128"/>
              </a:rPr>
              <a:t>: On-Line Analytical Processing) enhance information access across organizational boundaries.</a:t>
            </a:r>
          </a:p>
          <a:p>
            <a:pPr eaLnBrk="1" hangingPunct="1"/>
            <a:r>
              <a:rPr lang="en-US" altLang="en-US" sz="2800" b="1" dirty="0" smtClean="0">
                <a:ea typeface="ＭＳ Ｐゴシック" panose="020B0600070205080204" pitchFamily="34" charset="-128"/>
              </a:rPr>
              <a:t>Artificial Intelligence </a:t>
            </a:r>
            <a:r>
              <a:rPr lang="en-US" altLang="en-US" sz="2800" dirty="0" smtClean="0">
                <a:ea typeface="ＭＳ Ｐゴシック" panose="020B0600070205080204" pitchFamily="34" charset="-128"/>
              </a:rPr>
              <a:t>methods are improving the quality of decision making support and are becoming embedded in many applications (web search engines).</a:t>
            </a:r>
          </a:p>
          <a:p>
            <a:pPr eaLnBrk="1" hangingPunct="1"/>
            <a:r>
              <a:rPr lang="en-US" altLang="en-US" sz="2800" dirty="0" smtClean="0">
                <a:ea typeface="ＭＳ Ｐゴシック" panose="020B0600070205080204" pitchFamily="34" charset="-128"/>
              </a:rPr>
              <a:t>Developments in organizational learning and </a:t>
            </a:r>
            <a:r>
              <a:rPr lang="en-US" altLang="en-US" sz="2800" b="1" dirty="0" smtClean="0">
                <a:ea typeface="ＭＳ Ｐゴシック" panose="020B0600070205080204" pitchFamily="34" charset="-128"/>
              </a:rPr>
              <a:t>knowledge management </a:t>
            </a:r>
            <a:r>
              <a:rPr lang="en-US" altLang="en-US" sz="2800" dirty="0" smtClean="0">
                <a:ea typeface="ＭＳ Ｐゴシック" panose="020B0600070205080204" pitchFamily="34" charset="-128"/>
              </a:rPr>
              <a:t>deliver the entire organization’s expertise to bear on problems anytime and anywhere.</a:t>
            </a:r>
          </a:p>
        </p:txBody>
      </p:sp>
    </p:spTree>
    <p:extLst>
      <p:ext uri="{BB962C8B-B14F-4D97-AF65-F5344CB8AC3E}">
        <p14:creationId xmlns:p14="http://schemas.microsoft.com/office/powerpoint/2010/main" val="39744165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82563"/>
            <a:ext cx="8458200" cy="884237"/>
          </a:xfrm>
        </p:spPr>
        <p:txBody>
          <a:bodyPr>
            <a:normAutofit fontScale="90000"/>
          </a:bodyPr>
          <a:lstStyle/>
          <a:p>
            <a:pPr eaLnBrk="1" hangingPunct="1"/>
            <a:r>
              <a:rPr lang="en-US" altLang="ja-JP" sz="3200" b="1" dirty="0" smtClean="0">
                <a:ea typeface="ＭＳ Ｐゴシック" panose="020B0600070205080204" pitchFamily="34" charset="-128"/>
              </a:rPr>
              <a:t>Opening Vignette: Toyota using Business Intelligent to Excel</a:t>
            </a:r>
            <a:endParaRPr lang="en-US" altLang="en-US" sz="3600" dirty="0" smtClean="0"/>
          </a:p>
        </p:txBody>
      </p:sp>
      <p:sp>
        <p:nvSpPr>
          <p:cNvPr id="13315" name="Rectangle 3"/>
          <p:cNvSpPr>
            <a:spLocks noGrp="1" noChangeArrowheads="1"/>
          </p:cNvSpPr>
          <p:nvPr>
            <p:ph type="body" idx="1"/>
          </p:nvPr>
        </p:nvSpPr>
        <p:spPr>
          <a:xfrm>
            <a:off x="457200" y="1219200"/>
            <a:ext cx="8382000" cy="5029200"/>
          </a:xfrm>
        </p:spPr>
        <p:txBody>
          <a:bodyPr/>
          <a:lstStyle/>
          <a:p>
            <a:pPr eaLnBrk="1" hangingPunct="1"/>
            <a:r>
              <a:rPr lang="en-US" altLang="ja-JP" sz="2800" smtClean="0">
                <a:ea typeface="ＭＳ Ｐゴシック" panose="020B0600070205080204" pitchFamily="34" charset="-128"/>
              </a:rPr>
              <a:t>Keeping Vehicle in transit is money costing.</a:t>
            </a:r>
          </a:p>
          <a:p>
            <a:pPr eaLnBrk="1" hangingPunct="1"/>
            <a:r>
              <a:rPr lang="en-US" altLang="en-US" sz="2800" smtClean="0">
                <a:ea typeface="ＭＳ Ｐゴシック" panose="020B0600070205080204" pitchFamily="34" charset="-128"/>
              </a:rPr>
              <a:t>144 to 160 million US$ / year</a:t>
            </a:r>
          </a:p>
          <a:p>
            <a:pPr eaLnBrk="1" hangingPunct="1"/>
            <a:r>
              <a:rPr lang="en-US" altLang="en-US" sz="2800" smtClean="0">
                <a:ea typeface="ＭＳ Ｐゴシック" panose="020B0600070205080204" pitchFamily="34" charset="-128"/>
              </a:rPr>
              <a:t>Problems in supply chain, deliver cars to dealers made customers to buy cars from competitors (Honda).</a:t>
            </a:r>
          </a:p>
          <a:p>
            <a:pPr eaLnBrk="1" hangingPunct="1"/>
            <a:r>
              <a:rPr lang="en-US" altLang="en-US" sz="2800" smtClean="0">
                <a:ea typeface="ＭＳ Ｐゴシック" panose="020B0600070205080204" pitchFamily="34" charset="-128"/>
              </a:rPr>
              <a:t>Data exists, but managers can not use this data strategically. No shared data, reports were always late. </a:t>
            </a:r>
          </a:p>
          <a:p>
            <a:pPr eaLnBrk="1" hangingPunct="1"/>
            <a:r>
              <a:rPr lang="en-US" altLang="en-US" sz="2800" smtClean="0">
                <a:ea typeface="ＭＳ Ｐゴシック" panose="020B0600070205080204" pitchFamily="34" charset="-128"/>
              </a:rPr>
              <a:t>Managers were unable to make timely decisions.</a:t>
            </a:r>
          </a:p>
          <a:p>
            <a:pPr eaLnBrk="1" hangingPunct="1"/>
            <a:r>
              <a:rPr lang="en-US" altLang="en-US" sz="2800" smtClean="0">
                <a:ea typeface="ＭＳ Ｐゴシック" panose="020B0600070205080204" pitchFamily="34" charset="-128"/>
              </a:rPr>
              <a:t>IT in organization was unable to respond to the growing business.</a:t>
            </a:r>
          </a:p>
        </p:txBody>
      </p:sp>
    </p:spTree>
    <p:extLst>
      <p:ext uri="{BB962C8B-B14F-4D97-AF65-F5344CB8AC3E}">
        <p14:creationId xmlns:p14="http://schemas.microsoft.com/office/powerpoint/2010/main" val="716707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55160" cy="850106"/>
          </a:xfrm>
        </p:spPr>
        <p:txBody>
          <a:bodyPr/>
          <a:lstStyle/>
          <a:p>
            <a:r>
              <a:rPr lang="en-US" dirty="0" smtClean="0"/>
              <a:t>INTRODUCTION (1/3)</a:t>
            </a:r>
            <a:endParaRPr lang="en-US" dirty="0"/>
          </a:p>
        </p:txBody>
      </p:sp>
      <p:sp>
        <p:nvSpPr>
          <p:cNvPr id="3" name="Content Placeholder 2"/>
          <p:cNvSpPr>
            <a:spLocks noGrp="1"/>
          </p:cNvSpPr>
          <p:nvPr>
            <p:ph idx="1"/>
          </p:nvPr>
        </p:nvSpPr>
        <p:spPr>
          <a:xfrm>
            <a:off x="179512" y="980728"/>
            <a:ext cx="8229600" cy="5544616"/>
          </a:xfrm>
        </p:spPr>
        <p:txBody>
          <a:bodyPr>
            <a:normAutofit fontScale="85000" lnSpcReduction="20000"/>
          </a:bodyPr>
          <a:lstStyle/>
          <a:p>
            <a:pPr marL="0" indent="0">
              <a:buNone/>
            </a:pPr>
            <a:endParaRPr lang="el-GR" dirty="0"/>
          </a:p>
          <a:p>
            <a:r>
              <a:rPr lang="en-US" dirty="0" smtClean="0"/>
              <a:t>The </a:t>
            </a:r>
            <a:r>
              <a:rPr lang="en-US" dirty="0"/>
              <a:t>business environment today is changing </a:t>
            </a:r>
            <a:r>
              <a:rPr lang="en-US" dirty="0" smtClean="0"/>
              <a:t>fast and </a:t>
            </a:r>
            <a:r>
              <a:rPr lang="en-US" dirty="0"/>
              <a:t>becoming more and more complex</a:t>
            </a:r>
            <a:r>
              <a:rPr lang="en-US" dirty="0" smtClean="0"/>
              <a:t>.</a:t>
            </a:r>
            <a:endParaRPr lang="el-GR" dirty="0" smtClean="0"/>
          </a:p>
          <a:p>
            <a:r>
              <a:rPr lang="en-US" dirty="0"/>
              <a:t>Organizations are required to make frequent strategic, tactical and organizational decisions. Some of which are very complex</a:t>
            </a:r>
            <a:r>
              <a:rPr lang="en-US" dirty="0" smtClean="0"/>
              <a:t>.</a:t>
            </a:r>
            <a:endParaRPr lang="en-US" dirty="0"/>
          </a:p>
          <a:p>
            <a:r>
              <a:rPr lang="en-US" dirty="0"/>
              <a:t>Making such decisions may require considerable data, information and knowledge.</a:t>
            </a:r>
          </a:p>
          <a:p>
            <a:r>
              <a:rPr lang="en-US" dirty="0"/>
              <a:t>Processing these, must be done quickly, frequently in real-time and suing computerized support.</a:t>
            </a:r>
          </a:p>
          <a:p>
            <a:r>
              <a:rPr lang="en-US" dirty="0" smtClean="0"/>
              <a:t>Different new scientific methods are used </a:t>
            </a:r>
          </a:p>
          <a:p>
            <a:r>
              <a:rPr lang="en-US" dirty="0" smtClean="0"/>
              <a:t>AI and Business Intelligent (BI) are such two new methods </a:t>
            </a:r>
            <a:r>
              <a:rPr lang="en-US" dirty="0"/>
              <a:t>as computerized support for managerial decision making.</a:t>
            </a:r>
          </a:p>
          <a:p>
            <a:endParaRPr lang="en-US" dirty="0"/>
          </a:p>
        </p:txBody>
      </p:sp>
    </p:spTree>
    <p:extLst>
      <p:ext uri="{BB962C8B-B14F-4D97-AF65-F5344CB8AC3E}">
        <p14:creationId xmlns:p14="http://schemas.microsoft.com/office/powerpoint/2010/main" val="22659100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52400"/>
            <a:ext cx="8458200" cy="1143000"/>
          </a:xfrm>
        </p:spPr>
        <p:txBody>
          <a:bodyPr/>
          <a:lstStyle/>
          <a:p>
            <a:pPr eaLnBrk="1" hangingPunct="1"/>
            <a:r>
              <a:rPr lang="en-US" altLang="ja-JP" sz="3100" b="1" dirty="0" smtClean="0">
                <a:ea typeface="ＭＳ Ｐゴシック" panose="020B0600070205080204" pitchFamily="34" charset="-128"/>
              </a:rPr>
              <a:t> Changing Business Environments and Computerized Decision Support</a:t>
            </a:r>
            <a:r>
              <a:rPr lang="en-US" altLang="ja-JP" sz="3100" dirty="0" smtClean="0">
                <a:ea typeface="ＭＳ Ｐゴシック" panose="020B0600070205080204" pitchFamily="34" charset="-128"/>
              </a:rPr>
              <a:t> </a:t>
            </a:r>
            <a:endParaRPr lang="en-US" altLang="en-US" sz="3100" dirty="0" smtClean="0"/>
          </a:p>
        </p:txBody>
      </p:sp>
      <p:sp>
        <p:nvSpPr>
          <p:cNvPr id="14339" name="Rectangle 3"/>
          <p:cNvSpPr>
            <a:spLocks noGrp="1" noChangeArrowheads="1"/>
          </p:cNvSpPr>
          <p:nvPr>
            <p:ph type="body" idx="1"/>
          </p:nvPr>
        </p:nvSpPr>
        <p:spPr>
          <a:xfrm>
            <a:off x="152400" y="1295400"/>
            <a:ext cx="8686800" cy="5181600"/>
          </a:xfrm>
        </p:spPr>
        <p:txBody>
          <a:bodyPr/>
          <a:lstStyle/>
          <a:p>
            <a:pPr eaLnBrk="1" hangingPunct="1"/>
            <a:r>
              <a:rPr lang="en-US" altLang="ja-JP" sz="2800" smtClean="0">
                <a:ea typeface="ＭＳ Ｐゴシック" panose="020B0600070205080204" pitchFamily="34" charset="-128"/>
              </a:rPr>
              <a:t>To realize why Toyota embraces computerized support, including business intelligence a “business </a:t>
            </a:r>
            <a:r>
              <a:rPr lang="en-US" altLang="ja-JP" sz="2800" b="1" i="1" smtClean="0">
                <a:ea typeface="ＭＳ Ｐゴシック" panose="020B0600070205080204" pitchFamily="34" charset="-128"/>
              </a:rPr>
              <a:t>pressures-responses-support</a:t>
            </a:r>
            <a:r>
              <a:rPr lang="en-US" altLang="ja-JP" sz="2800" smtClean="0">
                <a:ea typeface="ＭＳ Ｐゴシック" panose="020B0600070205080204" pitchFamily="34" charset="-128"/>
              </a:rPr>
              <a:t>  model” has been developed. See </a:t>
            </a:r>
            <a:r>
              <a:rPr lang="en-US" altLang="ja-JP" sz="2800" smtClean="0">
                <a:solidFill>
                  <a:srgbClr val="C00000"/>
                </a:solidFill>
                <a:ea typeface="ＭＳ Ｐゴシック" panose="020B0600070205080204" pitchFamily="34" charset="-128"/>
              </a:rPr>
              <a:t>Figure 1.1 </a:t>
            </a:r>
            <a:r>
              <a:rPr lang="en-US" altLang="ja-JP" sz="2800" smtClean="0">
                <a:ea typeface="ＭＳ Ｐゴシック" panose="020B0600070205080204" pitchFamily="34" charset="-128"/>
              </a:rPr>
              <a:t>next slide.</a:t>
            </a:r>
          </a:p>
          <a:p>
            <a:pPr eaLnBrk="1" hangingPunct="1"/>
            <a:r>
              <a:rPr lang="en-US" altLang="ja-JP" sz="2800" smtClean="0">
                <a:ea typeface="ＭＳ Ｐゴシック" panose="020B0600070205080204" pitchFamily="34" charset="-128"/>
              </a:rPr>
              <a:t>The model components are:</a:t>
            </a:r>
          </a:p>
          <a:p>
            <a:pPr marL="971550" lvl="1" indent="-514350" eaLnBrk="1" hangingPunct="1">
              <a:buFont typeface="Arial Black" panose="020B0A04020102020204" pitchFamily="34" charset="0"/>
              <a:buAutoNum type="arabicPeriod"/>
            </a:pPr>
            <a:r>
              <a:rPr lang="en-US" altLang="ja-JP" smtClean="0">
                <a:ea typeface="ＭＳ Ｐゴシック" panose="020B0600070205080204" pitchFamily="34" charset="-128"/>
              </a:rPr>
              <a:t>The business environment  (becomes complex)</a:t>
            </a:r>
          </a:p>
          <a:p>
            <a:pPr marL="971550" lvl="1" indent="-514350" eaLnBrk="1" hangingPunct="1">
              <a:buFont typeface="Arial Black" panose="020B0A04020102020204" pitchFamily="34" charset="0"/>
              <a:buAutoNum type="arabicPeriod"/>
            </a:pPr>
            <a:r>
              <a:rPr lang="en-US" altLang="ja-JP" smtClean="0">
                <a:ea typeface="ＭＳ Ｐゴシック" panose="020B0600070205080204" pitchFamily="34" charset="-128"/>
              </a:rPr>
              <a:t>Organizational responses: be reactive, anticipative, adaptive, and proactive, so as to take advantage of opportunities available</a:t>
            </a:r>
          </a:p>
          <a:p>
            <a:pPr marL="971550" lvl="1" indent="-514350" eaLnBrk="1" hangingPunct="1">
              <a:buFont typeface="Arial Black" panose="020B0A04020102020204" pitchFamily="34" charset="0"/>
              <a:buAutoNum type="arabicPeriod"/>
            </a:pPr>
            <a:r>
              <a:rPr lang="en-US" altLang="ja-JP" smtClean="0">
                <a:ea typeface="ＭＳ Ｐゴシック" panose="020B0600070205080204" pitchFamily="34" charset="-128"/>
              </a:rPr>
              <a:t>Computerized support  that facilitates monitoring and enhance response</a:t>
            </a:r>
            <a:endParaRPr lang="en-US" altLang="en-US" smtClean="0"/>
          </a:p>
        </p:txBody>
      </p:sp>
    </p:spTree>
    <p:extLst>
      <p:ext uri="{BB962C8B-B14F-4D97-AF65-F5344CB8AC3E}">
        <p14:creationId xmlns:p14="http://schemas.microsoft.com/office/powerpoint/2010/main" val="15314276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609600" y="228600"/>
            <a:ext cx="8077200" cy="1311275"/>
          </a:xfrm>
        </p:spPr>
        <p:txBody>
          <a:bodyPr/>
          <a:lstStyle/>
          <a:p>
            <a:pPr eaLnBrk="1" hangingPunct="1"/>
            <a:r>
              <a:rPr lang="en-US" altLang="ja-JP" b="1" smtClean="0">
                <a:ea typeface="ＭＳ Ｐゴシック" panose="020B0600070205080204" pitchFamily="34" charset="-128"/>
              </a:rPr>
              <a:t>Managerial Decision Making</a:t>
            </a:r>
            <a:r>
              <a:rPr lang="en-US" altLang="ja-JP" smtClean="0">
                <a:ea typeface="ＭＳ Ｐゴシック" panose="020B0600070205080204" pitchFamily="34" charset="-128"/>
              </a:rPr>
              <a:t> </a:t>
            </a:r>
            <a:endParaRPr lang="en-US" altLang="en-US" smtClean="0"/>
          </a:p>
        </p:txBody>
      </p:sp>
      <p:pic>
        <p:nvPicPr>
          <p:cNvPr id="153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09725"/>
            <a:ext cx="7153275"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3095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52400"/>
            <a:ext cx="8458200" cy="1143000"/>
          </a:xfrm>
        </p:spPr>
        <p:txBody>
          <a:bodyPr/>
          <a:lstStyle/>
          <a:p>
            <a:pPr eaLnBrk="1" hangingPunct="1"/>
            <a:r>
              <a:rPr lang="en-US" altLang="ja-JP" sz="3100" b="1" dirty="0" smtClean="0">
                <a:ea typeface="ＭＳ Ｐゴシック" panose="020B0600070205080204" pitchFamily="34" charset="-128"/>
              </a:rPr>
              <a:t> Changing Business Environments and Computerized Decision Support</a:t>
            </a:r>
            <a:r>
              <a:rPr lang="en-US" altLang="ja-JP" sz="3100" dirty="0" smtClean="0">
                <a:ea typeface="ＭＳ Ｐゴシック" panose="020B0600070205080204" pitchFamily="34" charset="-128"/>
              </a:rPr>
              <a:t> </a:t>
            </a:r>
            <a:endParaRPr lang="en-US" altLang="en-US" sz="3100" dirty="0" smtClean="0"/>
          </a:p>
        </p:txBody>
      </p:sp>
      <p:sp>
        <p:nvSpPr>
          <p:cNvPr id="16387" name="Rectangle 3"/>
          <p:cNvSpPr>
            <a:spLocks noGrp="1" noChangeArrowheads="1"/>
          </p:cNvSpPr>
          <p:nvPr>
            <p:ph type="body" idx="1"/>
          </p:nvPr>
        </p:nvSpPr>
        <p:spPr>
          <a:xfrm>
            <a:off x="152400" y="1295400"/>
            <a:ext cx="8686800" cy="5181600"/>
          </a:xfrm>
        </p:spPr>
        <p:txBody>
          <a:bodyPr/>
          <a:lstStyle/>
          <a:p>
            <a:pPr eaLnBrk="1" hangingPunct="1"/>
            <a:r>
              <a:rPr lang="en-US" altLang="ja-JP" sz="2800" smtClean="0">
                <a:ea typeface="ＭＳ Ｐゴシック" panose="020B0600070205080204" pitchFamily="34" charset="-128"/>
              </a:rPr>
              <a:t>The business Environment:</a:t>
            </a:r>
            <a:endParaRPr lang="en-US" altLang="ja-JP" smtClean="0">
              <a:ea typeface="ＭＳ Ｐゴシック" panose="020B0600070205080204" pitchFamily="34" charset="-128"/>
            </a:endParaRPr>
          </a:p>
          <a:p>
            <a:pPr lvl="1" eaLnBrk="1" hangingPunct="1"/>
            <a:r>
              <a:rPr lang="en-US" altLang="ja-JP" sz="2400" smtClean="0">
                <a:ea typeface="ＭＳ Ｐゴシック" panose="020B0600070205080204" pitchFamily="34" charset="-128"/>
              </a:rPr>
              <a:t>Today's environment complexity creates </a:t>
            </a:r>
          </a:p>
          <a:p>
            <a:pPr marL="1371600" lvl="2" indent="-457200" eaLnBrk="1" hangingPunct="1">
              <a:buFont typeface="Arial Black" panose="020B0A04020102020204" pitchFamily="34" charset="0"/>
              <a:buAutoNum type="alphaLcParenR"/>
            </a:pPr>
            <a:r>
              <a:rPr lang="en-US" altLang="ja-JP" sz="2000" smtClean="0">
                <a:ea typeface="ＭＳ Ｐゴシック" panose="020B0600070205080204" pitchFamily="34" charset="-128"/>
              </a:rPr>
              <a:t>opportunity on one hand and </a:t>
            </a:r>
          </a:p>
          <a:p>
            <a:pPr marL="1371600" lvl="2" indent="-457200" eaLnBrk="1" hangingPunct="1">
              <a:buFont typeface="Arial Black" panose="020B0A04020102020204" pitchFamily="34" charset="0"/>
              <a:buAutoNum type="alphaLcParenR"/>
            </a:pPr>
            <a:r>
              <a:rPr lang="en-US" altLang="ja-JP" sz="2000" smtClean="0">
                <a:ea typeface="ＭＳ Ｐゴシック" panose="020B0600070205080204" pitchFamily="34" charset="-128"/>
              </a:rPr>
              <a:t>problems on the other hand for organizations.</a:t>
            </a:r>
          </a:p>
          <a:p>
            <a:pPr lvl="1" eaLnBrk="1" hangingPunct="1"/>
            <a:r>
              <a:rPr lang="en-US" altLang="ja-JP" sz="2400" smtClean="0">
                <a:ea typeface="ＭＳ Ｐゴシック" panose="020B0600070205080204" pitchFamily="34" charset="-128"/>
              </a:rPr>
              <a:t>Example: Globalization (Internet)</a:t>
            </a:r>
          </a:p>
          <a:p>
            <a:pPr marL="1371600" lvl="2" indent="-457200" eaLnBrk="1" hangingPunct="1">
              <a:buFont typeface="Arial Black" panose="020B0A04020102020204" pitchFamily="34" charset="0"/>
              <a:buAutoNum type="alphaLcParenR"/>
            </a:pPr>
            <a:r>
              <a:rPr lang="en-US" altLang="ja-JP" sz="2000" smtClean="0">
                <a:ea typeface="ＭＳ Ｐゴシック" panose="020B0600070205080204" pitchFamily="34" charset="-128"/>
              </a:rPr>
              <a:t>One can easily find suppliers and costumers in many countries, which means buying cheaper materials and sell more products and services.</a:t>
            </a:r>
          </a:p>
          <a:p>
            <a:pPr marL="1371600" lvl="2" indent="-457200" eaLnBrk="1" hangingPunct="1">
              <a:buFont typeface="Arial Black" panose="020B0A04020102020204" pitchFamily="34" charset="0"/>
              <a:buAutoNum type="alphaLcParenR"/>
            </a:pPr>
            <a:r>
              <a:rPr lang="en-US" altLang="ja-JP" sz="2000" smtClean="0">
                <a:ea typeface="ＭＳ Ｐゴシック" panose="020B0600070205080204" pitchFamily="34" charset="-128"/>
              </a:rPr>
              <a:t>More and stronger competitors.</a:t>
            </a:r>
          </a:p>
        </p:txBody>
      </p:sp>
    </p:spTree>
    <p:extLst>
      <p:ext uri="{BB962C8B-B14F-4D97-AF65-F5344CB8AC3E}">
        <p14:creationId xmlns:p14="http://schemas.microsoft.com/office/powerpoint/2010/main" val="4185527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152400"/>
            <a:ext cx="8915400" cy="1143000"/>
          </a:xfrm>
        </p:spPr>
        <p:txBody>
          <a:bodyPr/>
          <a:lstStyle/>
          <a:p>
            <a:pPr eaLnBrk="1" hangingPunct="1"/>
            <a:r>
              <a:rPr lang="en-US" altLang="ja-JP" sz="3100" b="1" dirty="0" smtClean="0">
                <a:ea typeface="ＭＳ Ｐゴシック" panose="020B0600070205080204" pitchFamily="34" charset="-128"/>
              </a:rPr>
              <a:t>Changing Business Environments and Computerized Decision Support</a:t>
            </a:r>
            <a:r>
              <a:rPr lang="en-US" altLang="ja-JP" sz="3100" dirty="0" smtClean="0">
                <a:ea typeface="ＭＳ Ｐゴシック" panose="020B0600070205080204" pitchFamily="34" charset="-128"/>
              </a:rPr>
              <a:t> </a:t>
            </a:r>
            <a:endParaRPr lang="en-US" altLang="en-US" sz="3100" dirty="0" smtClean="0"/>
          </a:p>
        </p:txBody>
      </p:sp>
      <p:sp>
        <p:nvSpPr>
          <p:cNvPr id="17411" name="Rectangle 3"/>
          <p:cNvSpPr>
            <a:spLocks noGrp="1" noChangeArrowheads="1"/>
          </p:cNvSpPr>
          <p:nvPr>
            <p:ph type="body" idx="1"/>
          </p:nvPr>
        </p:nvSpPr>
        <p:spPr>
          <a:xfrm>
            <a:off x="152400" y="1295400"/>
            <a:ext cx="8686800" cy="5181600"/>
          </a:xfrm>
        </p:spPr>
        <p:txBody>
          <a:bodyPr/>
          <a:lstStyle/>
          <a:p>
            <a:pPr eaLnBrk="1" hangingPunct="1"/>
            <a:r>
              <a:rPr lang="en-US" altLang="ja-JP" sz="2800" dirty="0" smtClean="0">
                <a:ea typeface="ＭＳ Ｐゴシック" panose="020B0600070205080204" pitchFamily="34" charset="-128"/>
              </a:rPr>
              <a:t>The intensity of the business environment factors (Markets, customer demands, Technology and societal) increases with time, leading to more pressure and competition.</a:t>
            </a:r>
          </a:p>
          <a:p>
            <a:pPr eaLnBrk="1" hangingPunct="1"/>
            <a:r>
              <a:rPr lang="en-US" altLang="ja-JP" sz="2800" dirty="0" smtClean="0">
                <a:solidFill>
                  <a:srgbClr val="C00000"/>
                </a:solidFill>
                <a:ea typeface="ＭＳ Ｐゴシック" panose="020B0600070205080204" pitchFamily="34" charset="-128"/>
              </a:rPr>
              <a:t>Q)</a:t>
            </a:r>
            <a:r>
              <a:rPr lang="en-US" altLang="ja-JP" sz="2800" dirty="0" smtClean="0">
                <a:ea typeface="ＭＳ Ｐゴシック" panose="020B0600070205080204" pitchFamily="34" charset="-128"/>
              </a:rPr>
              <a:t> How managers will respond quickly, innovative and agilely under the above environment?</a:t>
            </a:r>
          </a:p>
          <a:p>
            <a:pPr lvl="1" eaLnBrk="1" hangingPunct="1"/>
            <a:r>
              <a:rPr lang="en-US" altLang="ja-JP" sz="1600" dirty="0" smtClean="0">
                <a:ea typeface="ＭＳ Ｐゴシック" panose="020B0600070205080204" pitchFamily="34" charset="-128"/>
              </a:rPr>
              <a:t>By using computerized support. Take for example Toyota (opening vignette) TSL . They turned to BI to improve communication and to support executives in their effort to know exactly what is going on in each area of operation (real-time)</a:t>
            </a:r>
          </a:p>
          <a:p>
            <a:pPr eaLnBrk="1" hangingPunct="1"/>
            <a:r>
              <a:rPr lang="en-US" altLang="ja-JP" sz="2000" dirty="0" smtClean="0">
                <a:ea typeface="ＭＳ Ｐゴシック" panose="020B0600070205080204" pitchFamily="34" charset="-128"/>
              </a:rPr>
              <a:t>Doing so, organization can cut expenses and increase customer satisfaction.</a:t>
            </a:r>
          </a:p>
          <a:p>
            <a:pPr eaLnBrk="1" hangingPunct="1"/>
            <a:r>
              <a:rPr lang="en-US" altLang="ja-JP" sz="2000" dirty="0" smtClean="0">
                <a:solidFill>
                  <a:srgbClr val="C00000"/>
                </a:solidFill>
                <a:ea typeface="ＭＳ Ｐゴシック" panose="020B0600070205080204" pitchFamily="34" charset="-128"/>
              </a:rPr>
              <a:t>Q)</a:t>
            </a:r>
            <a:r>
              <a:rPr lang="en-US" altLang="ja-JP" sz="2000" dirty="0" smtClean="0">
                <a:ea typeface="ＭＳ Ｐゴシック" panose="020B0600070205080204" pitchFamily="34" charset="-128"/>
              </a:rPr>
              <a:t> What is the major objective of the computerized DS?</a:t>
            </a:r>
          </a:p>
          <a:p>
            <a:pPr lvl="1" eaLnBrk="1" hangingPunct="1"/>
            <a:r>
              <a:rPr lang="en-US" altLang="ja-JP" sz="1600" dirty="0" smtClean="0">
                <a:ea typeface="ＭＳ Ｐゴシック" panose="020B0600070205080204" pitchFamily="34" charset="-128"/>
              </a:rPr>
              <a:t>It is to facilitate closing the gap between the current performance of an organization  and its desired performance.</a:t>
            </a:r>
          </a:p>
        </p:txBody>
      </p:sp>
    </p:spTree>
    <p:extLst>
      <p:ext uri="{BB962C8B-B14F-4D97-AF65-F5344CB8AC3E}">
        <p14:creationId xmlns:p14="http://schemas.microsoft.com/office/powerpoint/2010/main" val="3646427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SEEKING TRUE KNOWLEDGE (1/3)</a:t>
            </a:r>
            <a:endParaRPr lang="en-US" sz="3200" dirty="0">
              <a:latin typeface="Times New Roman" pitchFamily="18" charset="0"/>
              <a:cs typeface="Times New Roman" pitchFamily="18" charset="0"/>
            </a:endParaRPr>
          </a:p>
        </p:txBody>
      </p:sp>
      <p:pic>
        <p:nvPicPr>
          <p:cNvPr id="4" name="3 - Θέση περιεχομένου" descr="https://ka-perseus-images.s3.amazonaws.com/3240005d44cd4c2ddec9f7309c3e75c8f80e44f4.jpg"/>
          <p:cNvPicPr>
            <a:picLocks noGrp="1"/>
          </p:cNvPicPr>
          <p:nvPr>
            <p:ph idx="1"/>
          </p:nvPr>
        </p:nvPicPr>
        <p:blipFill>
          <a:blip r:embed="rId2" cstate="print"/>
          <a:srcRect/>
          <a:stretch>
            <a:fillRect/>
          </a:stretch>
        </p:blipFill>
        <p:spPr bwMode="auto">
          <a:xfrm>
            <a:off x="1475656" y="1412776"/>
            <a:ext cx="6480720" cy="4248472"/>
          </a:xfrm>
          <a:prstGeom prst="rect">
            <a:avLst/>
          </a:prstGeom>
          <a:noFill/>
          <a:ln w="9525">
            <a:noFill/>
            <a:miter lim="800000"/>
            <a:headEnd/>
            <a:tailEnd/>
          </a:ln>
        </p:spPr>
      </p:pic>
      <p:sp>
        <p:nvSpPr>
          <p:cNvPr id="1025" name="Rectangle 1"/>
          <p:cNvSpPr>
            <a:spLocks noChangeArrowheads="1"/>
          </p:cNvSpPr>
          <p:nvPr/>
        </p:nvSpPr>
        <p:spPr bwMode="auto">
          <a:xfrm>
            <a:off x="251520" y="5768366"/>
            <a:ext cx="78123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Raphael, detail of Plato and Aristotle, School of Athens, 1509-1511, fresco (Stanza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della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Segnatura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Palazzi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Pontifici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Vatican</a:t>
            </a:r>
            <a:r>
              <a:rPr kumimoji="0" lang="en-US"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62868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SEEKING TRUE KNOWLEDGE (2/3)</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r>
              <a:rPr lang="en-US" dirty="0" smtClean="0"/>
              <a:t>Aristotle gestures to the earth, while holding a copy of his </a:t>
            </a:r>
            <a:r>
              <a:rPr lang="en-US" dirty="0" err="1" smtClean="0"/>
              <a:t>Nicomachean</a:t>
            </a:r>
            <a:r>
              <a:rPr lang="en-US" dirty="0" smtClean="0"/>
              <a:t> Ethics in his hand.</a:t>
            </a:r>
          </a:p>
          <a:p>
            <a:r>
              <a:rPr lang="en-US" dirty="0" smtClean="0"/>
              <a:t>Plato gestures to the heavens, representing his belief in The Forms, while holding a copy of </a:t>
            </a:r>
            <a:r>
              <a:rPr lang="en-US" dirty="0" err="1" smtClean="0"/>
              <a:t>Timaeus</a:t>
            </a:r>
            <a:r>
              <a:rPr lang="en-US" dirty="0" smtClean="0"/>
              <a:t>.</a:t>
            </a:r>
          </a:p>
          <a:p>
            <a:r>
              <a:rPr lang="en-US" dirty="0" smtClean="0"/>
              <a:t> Plato's hand is pointing to the sky, the World of Ideas, which was primary for him, while Aristotle motions ground, the material world, into which he grounded the existence. </a:t>
            </a:r>
          </a:p>
        </p:txBody>
      </p:sp>
    </p:spTree>
    <p:extLst>
      <p:ext uri="{BB962C8B-B14F-4D97-AF65-F5344CB8AC3E}">
        <p14:creationId xmlns:p14="http://schemas.microsoft.com/office/powerpoint/2010/main" val="18272632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SEEKING TRUE KNOWLEDGE (3/3)</a:t>
            </a:r>
            <a:endParaRPr lang="en-US"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lnSpcReduction="10000"/>
          </a:bodyPr>
          <a:lstStyle/>
          <a:p>
            <a:r>
              <a:rPr lang="en-US" dirty="0" smtClean="0"/>
              <a:t>While the ontological views of Plato and Aristotle differ a lot, the epistemological views are quite similar.</a:t>
            </a:r>
          </a:p>
          <a:p>
            <a:r>
              <a:rPr lang="en-US" dirty="0" smtClean="0"/>
              <a:t> Both of them see the source of knowledge in ideas or forms. </a:t>
            </a:r>
          </a:p>
          <a:p>
            <a:r>
              <a:rPr lang="en-US" dirty="0" smtClean="0"/>
              <a:t>However, they propose different methods to acquire knowledge: for Plato knowledge is purely rational, while Aristotle appreciates also empirical knowledge.</a:t>
            </a:r>
          </a:p>
          <a:p>
            <a:endParaRPr lang="en-US" dirty="0"/>
          </a:p>
        </p:txBody>
      </p:sp>
    </p:spTree>
    <p:extLst>
      <p:ext uri="{BB962C8B-B14F-4D97-AF65-F5344CB8AC3E}">
        <p14:creationId xmlns:p14="http://schemas.microsoft.com/office/powerpoint/2010/main" val="18527006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FUTURE OF AI AND BI</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lstStyle/>
          <a:p>
            <a:r>
              <a:rPr lang="en-US" dirty="0" smtClean="0"/>
              <a:t>I PROVIDE SOME PERSONAL VIEWS</a:t>
            </a:r>
          </a:p>
          <a:p>
            <a:endParaRPr lang="en-US" dirty="0"/>
          </a:p>
          <a:p>
            <a:r>
              <a:rPr lang="en-US" dirty="0" smtClean="0"/>
              <a:t>HOPING TO PROVOKE A USEFUL DISCUSSION</a:t>
            </a:r>
            <a:endParaRPr lang="el-GR" dirty="0"/>
          </a:p>
        </p:txBody>
      </p:sp>
    </p:spTree>
    <p:extLst>
      <p:ext uri="{BB962C8B-B14F-4D97-AF65-F5344CB8AC3E}">
        <p14:creationId xmlns:p14="http://schemas.microsoft.com/office/powerpoint/2010/main" val="35975580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IMPORTANT HISTORICAL REMARKS</a:t>
            </a:r>
            <a:endParaRPr lang="en-US" dirty="0"/>
          </a:p>
        </p:txBody>
      </p:sp>
      <p:sp>
        <p:nvSpPr>
          <p:cNvPr id="3" name="Content Placeholder 2"/>
          <p:cNvSpPr>
            <a:spLocks noGrp="1"/>
          </p:cNvSpPr>
          <p:nvPr>
            <p:ph idx="1"/>
          </p:nvPr>
        </p:nvSpPr>
        <p:spPr/>
        <p:txBody>
          <a:bodyPr>
            <a:normAutofit fontScale="70000" lnSpcReduction="20000"/>
          </a:bodyPr>
          <a:lstStyle/>
          <a:p>
            <a:r>
              <a:rPr lang="en-US" dirty="0"/>
              <a:t>Historians of </a:t>
            </a:r>
            <a:r>
              <a:rPr lang="en-US" i="1" dirty="0"/>
              <a:t>Homo sapiens </a:t>
            </a:r>
            <a:r>
              <a:rPr lang="en-US" dirty="0"/>
              <a:t>such as Yuval Noah Harari </a:t>
            </a:r>
            <a:r>
              <a:rPr lang="en-US" dirty="0" smtClean="0"/>
              <a:t>(an Israel Historian Professor) and </a:t>
            </a:r>
            <a:r>
              <a:rPr lang="en-US" dirty="0"/>
              <a:t>Steven </a:t>
            </a:r>
            <a:r>
              <a:rPr lang="en-US" dirty="0" err="1"/>
              <a:t>Mithen</a:t>
            </a:r>
            <a:r>
              <a:rPr lang="en-US" dirty="0"/>
              <a:t> </a:t>
            </a:r>
            <a:r>
              <a:rPr lang="en-US" dirty="0" smtClean="0"/>
              <a:t>( a British professor of Archaeology) are in general </a:t>
            </a:r>
            <a:r>
              <a:rPr lang="en-US" dirty="0"/>
              <a:t>agreement that the decisive ingredient that gave our ancestors the ability to achieve global dominion about forty thousand years ago was their ability to create and store a mental representation of their environment, interrogate that representation, distort it by mental acts of imagination, and finally answer the “What if?” kind of questions</a:t>
            </a:r>
            <a:r>
              <a:rPr lang="en-US" dirty="0" smtClean="0"/>
              <a:t>.</a:t>
            </a:r>
          </a:p>
          <a:p>
            <a:r>
              <a:rPr lang="en-US" dirty="0" smtClean="0"/>
              <a:t> </a:t>
            </a:r>
            <a:r>
              <a:rPr lang="en-US" dirty="0"/>
              <a:t>Examples are interventional questions (“What if I do such-and-such?”) and retrospective or counterfactual questions (“What if I had acted differently?”).  </a:t>
            </a:r>
            <a:endParaRPr lang="en-US" dirty="0" smtClean="0"/>
          </a:p>
          <a:p>
            <a:r>
              <a:rPr lang="en-US" dirty="0" smtClean="0"/>
              <a:t>No </a:t>
            </a:r>
            <a:r>
              <a:rPr lang="en-US" dirty="0"/>
              <a:t>learning machine in operation today can answer such questions.  </a:t>
            </a:r>
            <a:endParaRPr lang="en-US" dirty="0" smtClean="0"/>
          </a:p>
          <a:p>
            <a:r>
              <a:rPr lang="en-US" dirty="0" smtClean="0"/>
              <a:t>Moreover</a:t>
            </a:r>
            <a:r>
              <a:rPr lang="en-US" dirty="0"/>
              <a:t>, most learning machines do not possess a representation from which the answers to such questions can be derived.</a:t>
            </a:r>
          </a:p>
          <a:p>
            <a:endParaRPr lang="en-US" dirty="0"/>
          </a:p>
        </p:txBody>
      </p:sp>
    </p:spTree>
    <p:extLst>
      <p:ext uri="{BB962C8B-B14F-4D97-AF65-F5344CB8AC3E}">
        <p14:creationId xmlns:p14="http://schemas.microsoft.com/office/powerpoint/2010/main" val="10125861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615758" cy="936104"/>
          </a:xfrm>
        </p:spPr>
        <p:txBody>
          <a:bodyPr>
            <a:normAutofit/>
          </a:bodyPr>
          <a:lstStyle/>
          <a:p>
            <a:r>
              <a:rPr lang="en-US" dirty="0" smtClean="0"/>
              <a:t>BABYLON OR ATHENS? (1/6)</a:t>
            </a:r>
            <a:endParaRPr lang="en-US" dirty="0"/>
          </a:p>
        </p:txBody>
      </p:sp>
      <p:sp>
        <p:nvSpPr>
          <p:cNvPr id="3" name="Content Placeholder 2"/>
          <p:cNvSpPr>
            <a:spLocks noGrp="1"/>
          </p:cNvSpPr>
          <p:nvPr>
            <p:ph idx="1"/>
          </p:nvPr>
        </p:nvSpPr>
        <p:spPr>
          <a:xfrm>
            <a:off x="628650" y="836712"/>
            <a:ext cx="7886700" cy="6021288"/>
          </a:xfrm>
        </p:spPr>
        <p:txBody>
          <a:bodyPr>
            <a:normAutofit fontScale="70000" lnSpcReduction="20000"/>
          </a:bodyPr>
          <a:lstStyle/>
          <a:p>
            <a:r>
              <a:rPr lang="en-US" dirty="0" smtClean="0"/>
              <a:t>With regard to causal reasoning, </a:t>
            </a:r>
            <a:r>
              <a:rPr lang="en-US" dirty="0"/>
              <a:t> </a:t>
            </a:r>
            <a:r>
              <a:rPr lang="en-US" dirty="0" smtClean="0"/>
              <a:t>I personally believe </a:t>
            </a:r>
            <a:r>
              <a:rPr lang="en-US" dirty="0" smtClean="0"/>
              <a:t> </a:t>
            </a:r>
            <a:r>
              <a:rPr lang="en-US" dirty="0" smtClean="0"/>
              <a:t>that you can do very little with any form of model-blind curve fitting, or any statistical inference, no matter how sophisticated the fitting process is.  We </a:t>
            </a:r>
            <a:r>
              <a:rPr lang="en-US" dirty="0" smtClean="0"/>
              <a:t>can</a:t>
            </a:r>
            <a:r>
              <a:rPr lang="en-US" dirty="0" smtClean="0"/>
              <a:t> </a:t>
            </a:r>
            <a:r>
              <a:rPr lang="en-US" dirty="0" smtClean="0"/>
              <a:t>also </a:t>
            </a:r>
            <a:r>
              <a:rPr lang="en-US" dirty="0" smtClean="0"/>
              <a:t>always find</a:t>
            </a:r>
            <a:r>
              <a:rPr lang="en-US" dirty="0" smtClean="0"/>
              <a:t> </a:t>
            </a:r>
            <a:r>
              <a:rPr lang="en-US" dirty="0" smtClean="0"/>
              <a:t>a theoretical framework for organizing such limitations, which forms a hierarchy</a:t>
            </a:r>
            <a:r>
              <a:rPr lang="en-US" dirty="0" smtClean="0"/>
              <a:t>.</a:t>
            </a:r>
          </a:p>
          <a:p>
            <a:r>
              <a:rPr lang="en-US" dirty="0" smtClean="0"/>
              <a:t>MY QUESTION REMAINS: IS THIS  ENOUGH??!! LET US SEE</a:t>
            </a:r>
          </a:p>
          <a:p>
            <a:pPr marL="0" indent="0">
              <a:buNone/>
            </a:pPr>
            <a:endParaRPr lang="en-US" dirty="0" smtClean="0"/>
          </a:p>
          <a:p>
            <a:r>
              <a:rPr lang="en-US" dirty="0" smtClean="0"/>
              <a:t>On the first level, you have statistical reasoning, which can tell you only how seeing one event would change your belief about another.  For example, what can a symptom tell you about a disease?</a:t>
            </a:r>
          </a:p>
          <a:p>
            <a:r>
              <a:rPr lang="en-US" dirty="0" smtClean="0"/>
              <a:t>Then you have a second level, which entails the first but not vice versa.  </a:t>
            </a:r>
          </a:p>
          <a:p>
            <a:r>
              <a:rPr lang="en-US" dirty="0" smtClean="0"/>
              <a:t>It deals with actions.  “What will happen if we raise prices?”  “What if you make me laugh?” That second level of the hierarchy requires information about interventions which is not available in the first. </a:t>
            </a:r>
          </a:p>
          <a:p>
            <a:r>
              <a:rPr lang="en-US" dirty="0" smtClean="0"/>
              <a:t>This information can be encoded in a graphical model, which merely tells us which variable responds to another.</a:t>
            </a:r>
          </a:p>
          <a:p>
            <a:endParaRPr lang="en-US" dirty="0"/>
          </a:p>
        </p:txBody>
      </p:sp>
    </p:spTree>
    <p:extLst>
      <p:ext uri="{BB962C8B-B14F-4D97-AF65-F5344CB8AC3E}">
        <p14:creationId xmlns:p14="http://schemas.microsoft.com/office/powerpoint/2010/main" val="481431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smtClean="0"/>
              <a:t>INTRODUCTION (2/3)</a:t>
            </a:r>
            <a:endParaRPr lang="en-US" dirty="0"/>
          </a:p>
        </p:txBody>
      </p:sp>
      <p:sp>
        <p:nvSpPr>
          <p:cNvPr id="3" name="Content Placeholder 2"/>
          <p:cNvSpPr>
            <a:spLocks noGrp="1"/>
          </p:cNvSpPr>
          <p:nvPr>
            <p:ph idx="1"/>
          </p:nvPr>
        </p:nvSpPr>
        <p:spPr>
          <a:xfrm>
            <a:off x="457200" y="1268760"/>
            <a:ext cx="8229600" cy="5904656"/>
          </a:xfrm>
        </p:spPr>
        <p:txBody>
          <a:bodyPr>
            <a:normAutofit lnSpcReduction="10000"/>
          </a:bodyPr>
          <a:lstStyle/>
          <a:p>
            <a:r>
              <a:rPr lang="en-US" dirty="0"/>
              <a:t>AI is the study of how to make computers do things at which, at the moment, people are better. Or AI is the simulation of human intelligence processes by machines, especially computer </a:t>
            </a:r>
            <a:r>
              <a:rPr lang="en-US" dirty="0" smtClean="0"/>
              <a:t>systems.</a:t>
            </a:r>
          </a:p>
          <a:p>
            <a:r>
              <a:rPr lang="en-US" dirty="0"/>
              <a:t>BI is a technology-driven process for analyzing data and presenting actionable information “intelligently” </a:t>
            </a:r>
            <a:r>
              <a:rPr lang="en-US" dirty="0" smtClean="0"/>
              <a:t> </a:t>
            </a:r>
            <a:r>
              <a:rPr lang="en-US" dirty="0"/>
              <a:t>which helps executives, managers and other corporate end users make informed business </a:t>
            </a:r>
            <a:r>
              <a:rPr lang="en-US" dirty="0" smtClean="0"/>
              <a:t>decisions </a:t>
            </a:r>
            <a:r>
              <a:rPr lang="en-US" dirty="0"/>
              <a:t>that maximize </a:t>
            </a:r>
            <a:r>
              <a:rPr lang="en-US" dirty="0" smtClean="0"/>
              <a:t>their  </a:t>
            </a:r>
            <a:r>
              <a:rPr lang="en-US" dirty="0"/>
              <a:t>chance of successfully achieving </a:t>
            </a:r>
            <a:r>
              <a:rPr lang="en-US" dirty="0" smtClean="0"/>
              <a:t>their goals. </a:t>
            </a:r>
          </a:p>
          <a:p>
            <a:pPr marL="0" indent="0">
              <a:buNone/>
            </a:pPr>
            <a:endParaRPr lang="en-US" dirty="0"/>
          </a:p>
        </p:txBody>
      </p:sp>
    </p:spTree>
    <p:extLst>
      <p:ext uri="{BB962C8B-B14F-4D97-AF65-F5344CB8AC3E}">
        <p14:creationId xmlns:p14="http://schemas.microsoft.com/office/powerpoint/2010/main" val="22389595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BABYLON OR ATHENS</a:t>
            </a:r>
            <a:r>
              <a:rPr lang="en-US" dirty="0" smtClean="0"/>
              <a:t>?(2/6)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third level of the hierarchy is the counterfactual.  This is the language used by scientists.  “What if the object were twice as heavy?”  “What if I were to do things differently?” “Was it the aspirin that cured my headache, or the nap I took?” Counterfactuals are at the top level in the sense that they cannot be derived even if we could predict the effects of all actions. They need an extra ingredient, in the form of equations, to tell us how variables respond to changes in other variables.</a:t>
            </a:r>
            <a:endParaRPr lang="en-US" dirty="0"/>
          </a:p>
        </p:txBody>
      </p:sp>
    </p:spTree>
    <p:extLst>
      <p:ext uri="{BB962C8B-B14F-4D97-AF65-F5344CB8AC3E}">
        <p14:creationId xmlns:p14="http://schemas.microsoft.com/office/powerpoint/2010/main" val="8113518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196752"/>
          </a:xfrm>
        </p:spPr>
        <p:txBody>
          <a:bodyPr>
            <a:normAutofit/>
          </a:bodyPr>
          <a:lstStyle/>
          <a:p>
            <a:r>
              <a:rPr lang="en-US" dirty="0"/>
              <a:t>BABYLON OR ATHENS</a:t>
            </a:r>
            <a:r>
              <a:rPr lang="en-US" dirty="0" smtClean="0"/>
              <a:t>? (3/6)</a:t>
            </a:r>
            <a:endParaRPr lang="en-US" dirty="0"/>
          </a:p>
        </p:txBody>
      </p:sp>
      <p:sp>
        <p:nvSpPr>
          <p:cNvPr id="3" name="Content Placeholder 2"/>
          <p:cNvSpPr>
            <a:spLocks noGrp="1"/>
          </p:cNvSpPr>
          <p:nvPr>
            <p:ph idx="1"/>
          </p:nvPr>
        </p:nvSpPr>
        <p:spPr>
          <a:xfrm>
            <a:off x="179512" y="908720"/>
            <a:ext cx="8568952" cy="6552728"/>
          </a:xfrm>
        </p:spPr>
        <p:txBody>
          <a:bodyPr>
            <a:noAutofit/>
          </a:bodyPr>
          <a:lstStyle/>
          <a:p>
            <a:pPr marL="0" indent="0">
              <a:buNone/>
            </a:pPr>
            <a:r>
              <a:rPr lang="en-US" sz="2400" dirty="0" smtClean="0">
                <a:latin typeface="Times New Roman" panose="02020603050405020304" pitchFamily="18" charset="0"/>
                <a:cs typeface="Times New Roman" panose="02020603050405020304" pitchFamily="18" charset="0"/>
              </a:rPr>
              <a:t>I believe that a great </a:t>
            </a:r>
            <a:r>
              <a:rPr lang="en-US" sz="2400" dirty="0" smtClean="0">
                <a:latin typeface="Times New Roman" panose="02020603050405020304" pitchFamily="18" charset="0"/>
                <a:cs typeface="Times New Roman" panose="02020603050405020304" pitchFamily="18" charset="0"/>
              </a:rPr>
              <a:t>achievement </a:t>
            </a:r>
            <a:r>
              <a:rPr lang="en-US" sz="2400" dirty="0" smtClean="0">
                <a:latin typeface="Times New Roman" panose="02020603050405020304" pitchFamily="18" charset="0"/>
                <a:cs typeface="Times New Roman" panose="02020603050405020304" pitchFamily="18" charset="0"/>
              </a:rPr>
              <a:t>of </a:t>
            </a:r>
            <a:r>
              <a:rPr lang="en-US" sz="2400" dirty="0" smtClean="0">
                <a:latin typeface="Times New Roman" panose="02020603050405020304" pitchFamily="18" charset="0"/>
                <a:cs typeface="Times New Roman" panose="02020603050405020304" pitchFamily="18" charset="0"/>
              </a:rPr>
              <a:t>the causal-inference </a:t>
            </a:r>
            <a:r>
              <a:rPr lang="en-US" sz="2400" dirty="0" smtClean="0">
                <a:latin typeface="Times New Roman" panose="02020603050405020304" pitchFamily="18" charset="0"/>
                <a:cs typeface="Times New Roman" panose="02020603050405020304" pitchFamily="18" charset="0"/>
              </a:rPr>
              <a:t>research has been the </a:t>
            </a:r>
            <a:r>
              <a:rPr lang="en-US" sz="2400" dirty="0" smtClean="0">
                <a:latin typeface="Times New Roman" panose="02020603050405020304" pitchFamily="18" charset="0"/>
                <a:cs typeface="Times New Roman" panose="02020603050405020304" pitchFamily="18" charset="0"/>
              </a:rPr>
              <a:t>mathematical formulation </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of both interventions and </a:t>
            </a:r>
            <a:r>
              <a:rPr lang="en-US" sz="2400" dirty="0" smtClean="0">
                <a:latin typeface="Times New Roman" panose="02020603050405020304" pitchFamily="18" charset="0"/>
                <a:cs typeface="Times New Roman" panose="02020603050405020304" pitchFamily="18" charset="0"/>
              </a:rPr>
              <a:t>counterfactuals as the </a:t>
            </a:r>
            <a:r>
              <a:rPr lang="en-US" sz="2400" dirty="0" smtClean="0">
                <a:latin typeface="Times New Roman" panose="02020603050405020304" pitchFamily="18" charset="0"/>
                <a:cs typeface="Times New Roman" panose="02020603050405020304" pitchFamily="18" charset="0"/>
              </a:rPr>
              <a:t>top two layers of the hierarchy.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In other words, once we </a:t>
            </a:r>
            <a:r>
              <a:rPr lang="en-US" sz="2400" dirty="0" smtClean="0">
                <a:latin typeface="Times New Roman" panose="02020603050405020304" pitchFamily="18" charset="0"/>
                <a:cs typeface="Times New Roman" panose="02020603050405020304" pitchFamily="18" charset="0"/>
              </a:rPr>
              <a:t>mathematically encode </a:t>
            </a:r>
            <a:r>
              <a:rPr lang="en-US" sz="2400" dirty="0" smtClean="0">
                <a:latin typeface="Times New Roman" panose="02020603050405020304" pitchFamily="18" charset="0"/>
                <a:cs typeface="Times New Roman" panose="02020603050405020304" pitchFamily="18" charset="0"/>
              </a:rPr>
              <a:t>our </a:t>
            </a:r>
            <a:r>
              <a:rPr lang="en-US" sz="2400" dirty="0" smtClean="0">
                <a:latin typeface="Times New Roman" panose="02020603050405020304" pitchFamily="18" charset="0"/>
                <a:cs typeface="Times New Roman" panose="02020603050405020304" pitchFamily="18" charset="0"/>
              </a:rPr>
              <a:t>“scientific knowledge” </a:t>
            </a:r>
            <a:r>
              <a:rPr lang="en-US" sz="2400" dirty="0" smtClean="0">
                <a:latin typeface="Times New Roman" panose="02020603050405020304" pitchFamily="18" charset="0"/>
                <a:cs typeface="Times New Roman" panose="02020603050405020304" pitchFamily="18" charset="0"/>
              </a:rPr>
              <a:t>in a </a:t>
            </a:r>
            <a:r>
              <a:rPr lang="en-US" sz="2400" dirty="0" smtClean="0">
                <a:latin typeface="Times New Roman" panose="02020603050405020304" pitchFamily="18" charset="0"/>
                <a:cs typeface="Times New Roman" panose="02020603050405020304" pitchFamily="18" charset="0"/>
              </a:rPr>
              <a:t>model, </a:t>
            </a:r>
            <a:r>
              <a:rPr lang="en-US" sz="2400" dirty="0" smtClean="0">
                <a:latin typeface="Times New Roman" panose="02020603050405020304" pitchFamily="18" charset="0"/>
                <a:cs typeface="Times New Roman" panose="02020603050405020304" pitchFamily="18" charset="0"/>
              </a:rPr>
              <a:t>algorithms </a:t>
            </a:r>
            <a:r>
              <a:rPr lang="en-US" sz="2400" dirty="0" smtClean="0">
                <a:latin typeface="Times New Roman" panose="02020603050405020304" pitchFamily="18" charset="0"/>
                <a:cs typeface="Times New Roman" panose="02020603050405020304" pitchFamily="18" charset="0"/>
              </a:rPr>
              <a:t>either exist or can be developed </a:t>
            </a:r>
            <a:r>
              <a:rPr lang="en-US" sz="2400" dirty="0" smtClean="0">
                <a:latin typeface="Times New Roman" panose="02020603050405020304" pitchFamily="18" charset="0"/>
                <a:cs typeface="Times New Roman" panose="02020603050405020304" pitchFamily="18" charset="0"/>
              </a:rPr>
              <a:t>that examine the model and determine if a given query, be it about an intervention or about a counterfactual, can be estimated from the available data—and, if so, how</a:t>
            </a:r>
            <a:r>
              <a:rPr lang="en-US" sz="2400" dirty="0" smtClean="0">
                <a:latin typeface="Times New Roman" panose="02020603050405020304" pitchFamily="18" charset="0"/>
                <a:cs typeface="Times New Roman" panose="02020603050405020304" pitchFamily="18" charset="0"/>
              </a:rPr>
              <a:t>.(always mathematically)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This </a:t>
            </a:r>
            <a:r>
              <a:rPr lang="en-US" sz="2400" dirty="0" smtClean="0">
                <a:latin typeface="Times New Roman" panose="02020603050405020304" pitchFamily="18" charset="0"/>
                <a:cs typeface="Times New Roman" panose="02020603050405020304" pitchFamily="18" charset="0"/>
              </a:rPr>
              <a:t>mathematical development</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has transformed dramatically the way scientists are </a:t>
            </a:r>
            <a:r>
              <a:rPr lang="en-US" sz="2400" dirty="0" smtClean="0">
                <a:latin typeface="Times New Roman" panose="02020603050405020304" pitchFamily="18" charset="0"/>
                <a:cs typeface="Times New Roman" panose="02020603050405020304" pitchFamily="18" charset="0"/>
              </a:rPr>
              <a:t>performing</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research</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especially in such data-intensive sciences </a:t>
            </a:r>
            <a:r>
              <a:rPr lang="en-US" sz="2400" dirty="0" smtClean="0">
                <a:latin typeface="Times New Roman" panose="02020603050405020304" pitchFamily="18" charset="0"/>
                <a:cs typeface="Times New Roman" panose="02020603050405020304" pitchFamily="18" charset="0"/>
              </a:rPr>
              <a:t>as business, medicine, geology, biology, economics, psychology, space and sociology, </a:t>
            </a:r>
            <a:r>
              <a:rPr lang="en-US" sz="2400" dirty="0" smtClean="0">
                <a:latin typeface="Times New Roman" panose="02020603050405020304" pitchFamily="18" charset="0"/>
                <a:cs typeface="Times New Roman" panose="02020603050405020304" pitchFamily="18" charset="0"/>
              </a:rPr>
              <a:t>for which causal models have become a second language.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85708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BABYLON OR ATHENS</a:t>
            </a:r>
            <a:r>
              <a:rPr lang="en-US" dirty="0" smtClean="0"/>
              <a:t>? (4/6)</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However </a:t>
            </a:r>
            <a:r>
              <a:rPr lang="en-US" dirty="0"/>
              <a:t>a</a:t>
            </a:r>
            <a:r>
              <a:rPr lang="en-US" dirty="0" smtClean="0"/>
              <a:t>re </a:t>
            </a:r>
            <a:r>
              <a:rPr lang="en-US" dirty="0" smtClean="0"/>
              <a:t>we aware of the basic limitations that were discovered in the causal-inference arena?  Are we prepared to circumvent the theoretical impediments that prevent us from going from one level of the hierarchy to another level</a:t>
            </a:r>
            <a:r>
              <a:rPr lang="en-US" dirty="0" smtClean="0"/>
              <a:t>? </a:t>
            </a:r>
            <a:r>
              <a:rPr lang="en-US" dirty="0" smtClean="0"/>
              <a:t>Are</a:t>
            </a:r>
            <a:r>
              <a:rPr lang="en-US" dirty="0" smtClean="0"/>
              <a:t> the AI and Deep Learning drawbacks reasons of preventing this? </a:t>
            </a:r>
            <a:endParaRPr lang="en-US" dirty="0" smtClean="0"/>
          </a:p>
          <a:p>
            <a:r>
              <a:rPr lang="en-US" dirty="0"/>
              <a:t>M</a:t>
            </a:r>
            <a:r>
              <a:rPr lang="en-US" dirty="0" smtClean="0"/>
              <a:t>achine learning as a tool is to get us from data to probabilities.  </a:t>
            </a:r>
          </a:p>
          <a:p>
            <a:r>
              <a:rPr lang="en-US" dirty="0" smtClean="0"/>
              <a:t>But then we still have to make two extra steps to go from probabilities into real </a:t>
            </a:r>
            <a:r>
              <a:rPr lang="en-US" dirty="0" smtClean="0"/>
              <a:t>understandings (the causal-inference arena)</a:t>
            </a:r>
            <a:endParaRPr lang="en-US" dirty="0" smtClean="0"/>
          </a:p>
          <a:p>
            <a:pPr marL="0" indent="0">
              <a:buNone/>
            </a:pPr>
            <a:r>
              <a:rPr lang="en-US" dirty="0" smtClean="0"/>
              <a:t>  </a:t>
            </a:r>
          </a:p>
          <a:p>
            <a:r>
              <a:rPr lang="en-US" dirty="0" smtClean="0"/>
              <a:t>AND THERE ARE TWO </a:t>
            </a:r>
            <a:r>
              <a:rPr lang="en-US" dirty="0" smtClean="0"/>
              <a:t>BIG STEPS!!!</a:t>
            </a:r>
            <a:endParaRPr lang="en-US" dirty="0"/>
          </a:p>
          <a:p>
            <a:pPr marL="0" indent="0">
              <a:buNone/>
            </a:pPr>
            <a:endParaRPr lang="en-US" dirty="0"/>
          </a:p>
          <a:p>
            <a:r>
              <a:rPr lang="en-US" sz="4600" dirty="0" smtClean="0">
                <a:solidFill>
                  <a:srgbClr val="7030A0"/>
                </a:solidFill>
                <a:latin typeface="Times New Roman" panose="02020603050405020304" pitchFamily="18" charset="0"/>
                <a:cs typeface="Times New Roman" panose="02020603050405020304" pitchFamily="18" charset="0"/>
              </a:rPr>
              <a:t>One is to predict the effect of actions, and the second is counterfactual imagination. </a:t>
            </a:r>
            <a:endParaRPr lang="en-US" sz="4600" dirty="0" smtClean="0">
              <a:solidFill>
                <a:srgbClr val="7030A0"/>
              </a:solidFill>
              <a:latin typeface="Times New Roman" panose="02020603050405020304" pitchFamily="18" charset="0"/>
              <a:cs typeface="Times New Roman" panose="02020603050405020304" pitchFamily="18" charset="0"/>
            </a:endParaRPr>
          </a:p>
          <a:p>
            <a:r>
              <a:rPr lang="en-US" dirty="0" smtClean="0"/>
              <a:t> </a:t>
            </a:r>
            <a:r>
              <a:rPr lang="en-US" dirty="0" smtClean="0"/>
              <a:t>We cannot claim to understand reality unless we make </a:t>
            </a:r>
            <a:r>
              <a:rPr lang="en-US" dirty="0" smtClean="0"/>
              <a:t>these </a:t>
            </a:r>
            <a:r>
              <a:rPr lang="en-US" dirty="0" smtClean="0"/>
              <a:t>last two steps.</a:t>
            </a:r>
          </a:p>
          <a:p>
            <a:endParaRPr lang="en-US" dirty="0"/>
          </a:p>
        </p:txBody>
      </p:sp>
    </p:spTree>
    <p:extLst>
      <p:ext uri="{BB962C8B-B14F-4D97-AF65-F5344CB8AC3E}">
        <p14:creationId xmlns:p14="http://schemas.microsoft.com/office/powerpoint/2010/main" val="29489049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a:t>BABYLON OR ATHENS</a:t>
            </a:r>
            <a:r>
              <a:rPr lang="en-US" dirty="0" smtClean="0"/>
              <a:t>? (5/6)</a:t>
            </a:r>
            <a:endParaRPr lang="en-US" dirty="0"/>
          </a:p>
        </p:txBody>
      </p:sp>
      <p:sp>
        <p:nvSpPr>
          <p:cNvPr id="3" name="Content Placeholder 2"/>
          <p:cNvSpPr>
            <a:spLocks noGrp="1"/>
          </p:cNvSpPr>
          <p:nvPr>
            <p:ph idx="1"/>
          </p:nvPr>
        </p:nvSpPr>
        <p:spPr>
          <a:xfrm>
            <a:off x="457200" y="836712"/>
            <a:ext cx="8229600" cy="5289451"/>
          </a:xfrm>
        </p:spPr>
        <p:txBody>
          <a:bodyPr>
            <a:normAutofit fontScale="70000" lnSpcReduction="20000"/>
          </a:bodyPr>
          <a:lstStyle/>
          <a:p>
            <a:r>
              <a:rPr lang="en-US" dirty="0" smtClean="0"/>
              <a:t>In his insightful book Foresight and Understanding (1961), the philosopher Stephen </a:t>
            </a:r>
            <a:r>
              <a:rPr lang="en-US" dirty="0" err="1" smtClean="0"/>
              <a:t>Toulmin</a:t>
            </a:r>
            <a:r>
              <a:rPr lang="en-US" dirty="0" smtClean="0"/>
              <a:t> identified the transparency-versus-opacity contrast as the key to understanding the ancient rivalry between Greek and Babylonian sciences. </a:t>
            </a:r>
          </a:p>
          <a:p>
            <a:r>
              <a:rPr lang="en-US" dirty="0" smtClean="0"/>
              <a:t> According to </a:t>
            </a:r>
            <a:r>
              <a:rPr lang="en-US" dirty="0" err="1" smtClean="0"/>
              <a:t>Toulmin</a:t>
            </a:r>
            <a:r>
              <a:rPr lang="en-US" dirty="0" smtClean="0"/>
              <a:t>, the Babylonian astronomers were masters of black-box predictions, far surpassing their Greek rivals in accuracy and consistency of celestial observations.  </a:t>
            </a:r>
          </a:p>
          <a:p>
            <a:r>
              <a:rPr lang="en-US" dirty="0" smtClean="0"/>
              <a:t>Yet Science favored the creative-speculative strategy of the Greek astronomers, which was wild with metaphorical imagery: circular tubes full of fire, small holes through which celestial fire was visible as stars, and hemispherical Earth riding on turtleback.  </a:t>
            </a:r>
          </a:p>
          <a:p>
            <a:r>
              <a:rPr lang="en-US" dirty="0" smtClean="0"/>
              <a:t>It was this wild modeling strategy, not Babylonian extrapolation, that jolted Eratosthenes (276-194 BC) to perform one of the most creative experiments in the ancient world and calculate the circumference of the Earth.  Such an experiment would never have occurred to a Babylonian data-fitter.</a:t>
            </a:r>
          </a:p>
          <a:p>
            <a:endParaRPr lang="en-US" dirty="0"/>
          </a:p>
        </p:txBody>
      </p:sp>
    </p:spTree>
    <p:extLst>
      <p:ext uri="{BB962C8B-B14F-4D97-AF65-F5344CB8AC3E}">
        <p14:creationId xmlns:p14="http://schemas.microsoft.com/office/powerpoint/2010/main" val="3828403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BABYLON OR ATHENS</a:t>
            </a:r>
            <a:r>
              <a:rPr lang="en-US" dirty="0" smtClean="0"/>
              <a:t>? (6/6)</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Model-blind approaches impose intrinsic limitations on the cognitive tasks that strong AI can perform.  My general conclusion is that human-level AI cannot emerge solely from model-blind learning machines; it requires the symbiotic collaboration of data and models.</a:t>
            </a:r>
          </a:p>
          <a:p>
            <a:r>
              <a:rPr lang="en-US" dirty="0" smtClean="0"/>
              <a:t>BIG Data science is a science only to the extent that it facilitates the interpretation of data—a two-body problem, connecting data to reality.  </a:t>
            </a:r>
          </a:p>
          <a:p>
            <a:r>
              <a:rPr lang="en-US" dirty="0" smtClean="0"/>
              <a:t>Data alone are hardly a science, no matter how “big” they get and how skillfully they are manipulated.  </a:t>
            </a:r>
          </a:p>
          <a:p>
            <a:r>
              <a:rPr lang="en-US" dirty="0" smtClean="0"/>
              <a:t>Big Data and Opaque learning systems may get us:</a:t>
            </a:r>
          </a:p>
          <a:p>
            <a:pPr marL="0" indent="0">
              <a:buNone/>
            </a:pPr>
            <a:endParaRPr lang="en-US" dirty="0"/>
          </a:p>
          <a:p>
            <a:pPr marL="0" indent="0">
              <a:buNone/>
            </a:pPr>
            <a:r>
              <a:rPr lang="en-US" sz="6200" dirty="0" smtClean="0">
                <a:solidFill>
                  <a:srgbClr val="FF0000"/>
                </a:solidFill>
              </a:rPr>
              <a:t>To Babylon, but not to Athens</a:t>
            </a:r>
            <a:r>
              <a:rPr lang="en-US" sz="1000" dirty="0" smtClean="0">
                <a:solidFill>
                  <a:srgbClr val="FF0000"/>
                </a:solidFill>
              </a:rPr>
              <a:t>.</a:t>
            </a:r>
          </a:p>
          <a:p>
            <a:pPr marL="0" indent="0">
              <a:buNone/>
            </a:pPr>
            <a:r>
              <a:rPr lang="en-US" sz="5800" dirty="0" smtClean="0">
                <a:solidFill>
                  <a:srgbClr val="7030A0"/>
                </a:solidFill>
                <a:latin typeface="Times New Roman" panose="02020603050405020304" pitchFamily="18" charset="0"/>
                <a:cs typeface="Times New Roman" panose="02020603050405020304" pitchFamily="18" charset="0"/>
              </a:rPr>
              <a:t>But the world today needs more Athens than Babylon approaches</a:t>
            </a:r>
            <a:endParaRPr lang="en-US" sz="5800" dirty="0" smtClean="0">
              <a:solidFill>
                <a:srgbClr val="7030A0"/>
              </a:solidFill>
              <a:latin typeface="Times New Roman" panose="02020603050405020304" pitchFamily="18" charset="0"/>
              <a:cs typeface="Times New Roman" panose="02020603050405020304" pitchFamily="18" charset="0"/>
            </a:endParaRPr>
          </a:p>
          <a:p>
            <a:endParaRPr lang="en-US" dirty="0" smtClean="0">
              <a:solidFill>
                <a:srgbClr val="7030A0"/>
              </a:solidFill>
            </a:endParaRPr>
          </a:p>
          <a:p>
            <a:endParaRPr lang="en-US" dirty="0"/>
          </a:p>
        </p:txBody>
      </p:sp>
    </p:spTree>
    <p:extLst>
      <p:ext uri="{BB962C8B-B14F-4D97-AF65-F5344CB8AC3E}">
        <p14:creationId xmlns:p14="http://schemas.microsoft.com/office/powerpoint/2010/main" val="26027829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latin typeface="Times New Roman" pitchFamily="18" charset="0"/>
                <a:cs typeface="Times New Roman" pitchFamily="18" charset="0"/>
              </a:rPr>
              <a:t>SEEKING TRUE KNOWLEDGE</a:t>
            </a:r>
            <a:endParaRPr lang="en-US" sz="3200" dirty="0">
              <a:latin typeface="Times New Roman" pitchFamily="18" charset="0"/>
              <a:cs typeface="Times New Roman" pitchFamily="18" charset="0"/>
            </a:endParaRPr>
          </a:p>
        </p:txBody>
      </p:sp>
      <p:pic>
        <p:nvPicPr>
          <p:cNvPr id="4" name="3 - Θέση περιεχομένου" descr="https://ka-perseus-images.s3.amazonaws.com/3240005d44cd4c2ddec9f7309c3e75c8f80e44f4.jpg"/>
          <p:cNvPicPr>
            <a:picLocks noGrp="1"/>
          </p:cNvPicPr>
          <p:nvPr>
            <p:ph idx="1"/>
          </p:nvPr>
        </p:nvPicPr>
        <p:blipFill>
          <a:blip r:embed="rId2" cstate="print"/>
          <a:srcRect/>
          <a:stretch>
            <a:fillRect/>
          </a:stretch>
        </p:blipFill>
        <p:spPr bwMode="auto">
          <a:xfrm>
            <a:off x="1475656" y="1412776"/>
            <a:ext cx="6480720" cy="4248472"/>
          </a:xfrm>
          <a:prstGeom prst="rect">
            <a:avLst/>
          </a:prstGeom>
          <a:noFill/>
          <a:ln w="9525">
            <a:noFill/>
            <a:miter lim="800000"/>
            <a:headEnd/>
            <a:tailEnd/>
          </a:ln>
        </p:spPr>
      </p:pic>
      <p:sp>
        <p:nvSpPr>
          <p:cNvPr id="1025" name="Rectangle 1"/>
          <p:cNvSpPr>
            <a:spLocks noChangeArrowheads="1"/>
          </p:cNvSpPr>
          <p:nvPr/>
        </p:nvSpPr>
        <p:spPr bwMode="auto">
          <a:xfrm>
            <a:off x="251520" y="5733256"/>
            <a:ext cx="78123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Raphael, detail of Plato and Aristotle, School of Athens, 1509-1511, fresco (Stanza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della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Segnatura</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Palazzi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Pontifici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Vatican</a:t>
            </a:r>
            <a:r>
              <a:rPr kumimoji="0" lang="en-US"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021003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PROCEED?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IS ONLY ONE WAY</a:t>
            </a:r>
          </a:p>
          <a:p>
            <a:pPr marL="0" indent="0">
              <a:buNone/>
            </a:pPr>
            <a:endParaRPr lang="en-US" dirty="0"/>
          </a:p>
          <a:p>
            <a:r>
              <a:rPr lang="en-US" dirty="0" smtClean="0"/>
              <a:t>TO SET AND KEEP AS OUR MAIN SYSTEMIC WAY A STRONG WILL TO GO AND REMAIN TO ATHENS</a:t>
            </a:r>
          </a:p>
          <a:p>
            <a:r>
              <a:rPr lang="en-US" dirty="0" smtClean="0"/>
              <a:t>By: </a:t>
            </a:r>
            <a:endParaRPr lang="en-US" dirty="0"/>
          </a:p>
          <a:p>
            <a:r>
              <a:rPr lang="en-US" dirty="0" smtClean="0"/>
              <a:t>LEARNING </a:t>
            </a:r>
            <a:r>
              <a:rPr lang="en-US" dirty="0"/>
              <a:t>BETTER </a:t>
            </a:r>
            <a:r>
              <a:rPr lang="en-US" dirty="0" smtClean="0"/>
              <a:t>THE CAUSAL-INFERENCE AREANA</a:t>
            </a:r>
          </a:p>
          <a:p>
            <a:r>
              <a:rPr lang="en-US" dirty="0" smtClean="0"/>
              <a:t>One approach to help this is the new theories of Fuzzy Cognitive Maps (FCM)</a:t>
            </a:r>
            <a:endParaRPr lang="en-US" dirty="0"/>
          </a:p>
        </p:txBody>
      </p:sp>
    </p:spTree>
    <p:extLst>
      <p:ext uri="{BB962C8B-B14F-4D97-AF65-F5344CB8AC3E}">
        <p14:creationId xmlns:p14="http://schemas.microsoft.com/office/powerpoint/2010/main" val="28937638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57158" y="857232"/>
            <a:ext cx="8363272" cy="555544"/>
          </a:xfrm>
        </p:spPr>
        <p:txBody>
          <a:bodyPr>
            <a:noAutofit/>
          </a:bodyPr>
          <a:lstStyle/>
          <a:p>
            <a:pPr>
              <a:defRPr/>
            </a:pPr>
            <a:r>
              <a:rPr lang="en-US" sz="3200" dirty="0" smtClean="0">
                <a:latin typeface="Verdana" pitchFamily="34" charset="0"/>
                <a:ea typeface="Verdana" pitchFamily="34" charset="0"/>
                <a:cs typeface="Verdana" pitchFamily="34" charset="0"/>
              </a:rPr>
              <a:t/>
            </a:r>
            <a:br>
              <a:rPr lang="en-US" sz="3200" dirty="0" smtClean="0">
                <a:latin typeface="Verdana" pitchFamily="34" charset="0"/>
                <a:ea typeface="Verdana" pitchFamily="34" charset="0"/>
                <a:cs typeface="Verdana" pitchFamily="34" charset="0"/>
              </a:rPr>
            </a:br>
            <a:r>
              <a:rPr lang="en-US" sz="3200" dirty="0" smtClean="0">
                <a:latin typeface="Verdana" pitchFamily="34" charset="0"/>
                <a:ea typeface="Verdana" pitchFamily="34" charset="0"/>
                <a:cs typeface="Verdana" pitchFamily="34" charset="0"/>
              </a:rPr>
              <a:t>Modelling complex Systems </a:t>
            </a:r>
            <a:br>
              <a:rPr lang="en-US" sz="3200" dirty="0" smtClean="0">
                <a:latin typeface="Verdana" pitchFamily="34" charset="0"/>
                <a:ea typeface="Verdana" pitchFamily="34" charset="0"/>
                <a:cs typeface="Verdana" pitchFamily="34" charset="0"/>
              </a:rPr>
            </a:br>
            <a:r>
              <a:rPr lang="en-US" sz="3200" dirty="0" smtClean="0">
                <a:latin typeface="Verdana" pitchFamily="34" charset="0"/>
                <a:ea typeface="Verdana" pitchFamily="34" charset="0"/>
                <a:cs typeface="Verdana" pitchFamily="34" charset="0"/>
              </a:rPr>
              <a:t>Using  Fuzzy Cognitive Maps (FCMs)</a:t>
            </a:r>
            <a:br>
              <a:rPr lang="en-US" sz="3200" dirty="0" smtClean="0">
                <a:latin typeface="Verdana" pitchFamily="34" charset="0"/>
                <a:ea typeface="Verdana" pitchFamily="34" charset="0"/>
                <a:cs typeface="Verdana" pitchFamily="34" charset="0"/>
              </a:rPr>
            </a:br>
            <a:endParaRPr lang="en-US" sz="3200" dirty="0" smtClean="0">
              <a:latin typeface="Verdana" pitchFamily="34" charset="0"/>
              <a:ea typeface="Verdana" pitchFamily="34" charset="0"/>
              <a:cs typeface="Verdana" pitchFamily="34" charset="0"/>
            </a:endParaRPr>
          </a:p>
        </p:txBody>
      </p:sp>
      <p:sp>
        <p:nvSpPr>
          <p:cNvPr id="3" name="TextBox 2"/>
          <p:cNvSpPr txBox="1"/>
          <p:nvPr/>
        </p:nvSpPr>
        <p:spPr>
          <a:xfrm>
            <a:off x="107950" y="1847850"/>
            <a:ext cx="8928100" cy="4893647"/>
          </a:xfrm>
          <a:prstGeom prst="rect">
            <a:avLst/>
          </a:prstGeom>
          <a:noFill/>
        </p:spPr>
        <p:txBody>
          <a:bodyPr>
            <a:spAutoFit/>
          </a:bodyPr>
          <a:lstStyle/>
          <a:p>
            <a:pPr algn="ctr" fontAlgn="auto">
              <a:spcBef>
                <a:spcPts val="0"/>
              </a:spcBef>
              <a:spcAft>
                <a:spcPts val="0"/>
              </a:spcAft>
              <a:defRPr/>
            </a:pPr>
            <a:endParaRPr lang="en-US" altLang="en-US" sz="2400" dirty="0">
              <a:solidFill>
                <a:srgbClr val="424456"/>
              </a:solidFill>
              <a:latin typeface="Verdana" pitchFamily="34" charset="0"/>
              <a:ea typeface="Verdana" pitchFamily="34" charset="0"/>
              <a:cs typeface="Verdana" pitchFamily="34" charset="0"/>
            </a:endParaRPr>
          </a:p>
          <a:p>
            <a:pPr algn="ctr" fontAlgn="auto">
              <a:spcBef>
                <a:spcPts val="0"/>
              </a:spcBef>
              <a:spcAft>
                <a:spcPts val="0"/>
              </a:spcAft>
              <a:defRPr/>
            </a:pPr>
            <a:r>
              <a:rPr lang="en-US" altLang="en-US" sz="3600" dirty="0" smtClean="0">
                <a:solidFill>
                  <a:srgbClr val="424456"/>
                </a:solidFill>
                <a:latin typeface="Times New Roman" pitchFamily="18" charset="0"/>
                <a:ea typeface="Verdana" pitchFamily="34" charset="0"/>
                <a:cs typeface="Times New Roman" pitchFamily="18" charset="0"/>
              </a:rPr>
              <a:t>Modeling </a:t>
            </a:r>
            <a:r>
              <a:rPr lang="en-US" altLang="en-US" sz="3600" dirty="0">
                <a:solidFill>
                  <a:srgbClr val="424456"/>
                </a:solidFill>
                <a:latin typeface="Times New Roman" pitchFamily="18" charset="0"/>
                <a:ea typeface="Verdana" pitchFamily="34" charset="0"/>
                <a:cs typeface="Times New Roman" pitchFamily="18" charset="0"/>
              </a:rPr>
              <a:t>a system as a collection of concepts and causal links between them.</a:t>
            </a:r>
          </a:p>
          <a:p>
            <a:pPr algn="ctr" fontAlgn="auto">
              <a:spcBef>
                <a:spcPts val="0"/>
              </a:spcBef>
              <a:spcAft>
                <a:spcPts val="0"/>
              </a:spcAft>
              <a:defRPr/>
            </a:pPr>
            <a:endParaRPr lang="en-US" sz="2400" dirty="0">
              <a:solidFill>
                <a:srgbClr val="424456"/>
              </a:solidFill>
              <a:latin typeface="Verdana" pitchFamily="34" charset="0"/>
              <a:ea typeface="Verdana" pitchFamily="34" charset="0"/>
              <a:cs typeface="Verdana" pitchFamily="34" charset="0"/>
            </a:endParaRPr>
          </a:p>
          <a:p>
            <a:pPr marL="342900" indent="-342900" algn="just" fontAlgn="auto">
              <a:spcBef>
                <a:spcPts val="0"/>
              </a:spcBef>
              <a:spcAft>
                <a:spcPts val="0"/>
              </a:spcAft>
              <a:buFont typeface="Arial" panose="020B0604020202020204" pitchFamily="34" charset="0"/>
              <a:buChar char="•"/>
              <a:defRPr/>
            </a:pPr>
            <a:r>
              <a:rPr lang="en-US" sz="2400" b="1" dirty="0">
                <a:solidFill>
                  <a:srgbClr val="424456"/>
                </a:solidFill>
                <a:latin typeface="Verdana" pitchFamily="34" charset="0"/>
                <a:ea typeface="Verdana" pitchFamily="34" charset="0"/>
                <a:cs typeface="Verdana" pitchFamily="34" charset="0"/>
              </a:rPr>
              <a:t>Nodes</a:t>
            </a:r>
            <a:r>
              <a:rPr lang="en-US" sz="2400" dirty="0">
                <a:solidFill>
                  <a:srgbClr val="424456"/>
                </a:solidFill>
                <a:latin typeface="Verdana" pitchFamily="34" charset="0"/>
                <a:ea typeface="Verdana" pitchFamily="34" charset="0"/>
                <a:cs typeface="Verdana" pitchFamily="34" charset="0"/>
              </a:rPr>
              <a:t>: Represent the system’s concepts. Concepts correspond to the characteristics of the </a:t>
            </a:r>
            <a:r>
              <a:rPr lang="en-US" sz="2400" dirty="0" smtClean="0">
                <a:solidFill>
                  <a:srgbClr val="424456"/>
                </a:solidFill>
                <a:latin typeface="Verdana" pitchFamily="34" charset="0"/>
                <a:ea typeface="Verdana" pitchFamily="34" charset="0"/>
                <a:cs typeface="Verdana" pitchFamily="34" charset="0"/>
              </a:rPr>
              <a:t>system. They are states inputs, outputs, constraints, variables …. </a:t>
            </a:r>
            <a:endParaRPr lang="en-US" sz="2400" dirty="0">
              <a:solidFill>
                <a:srgbClr val="424456"/>
              </a:solidFill>
              <a:latin typeface="Verdana" pitchFamily="34" charset="0"/>
              <a:ea typeface="Verdana" pitchFamily="34" charset="0"/>
              <a:cs typeface="Verdana" pitchFamily="34" charset="0"/>
            </a:endParaRPr>
          </a:p>
          <a:p>
            <a:pPr algn="just" fontAlgn="auto">
              <a:spcBef>
                <a:spcPts val="0"/>
              </a:spcBef>
              <a:spcAft>
                <a:spcPts val="0"/>
              </a:spcAft>
              <a:defRPr/>
            </a:pPr>
            <a:endParaRPr lang="en-US" sz="2400" dirty="0">
              <a:solidFill>
                <a:srgbClr val="424456"/>
              </a:solidFill>
              <a:latin typeface="Verdana" pitchFamily="34" charset="0"/>
              <a:ea typeface="Verdana" pitchFamily="34" charset="0"/>
              <a:cs typeface="Verdana" pitchFamily="34" charset="0"/>
            </a:endParaRPr>
          </a:p>
          <a:p>
            <a:pPr marL="342900" indent="-342900" algn="just" fontAlgn="auto">
              <a:spcBef>
                <a:spcPts val="0"/>
              </a:spcBef>
              <a:spcAft>
                <a:spcPts val="0"/>
              </a:spcAft>
              <a:buFont typeface="Arial" panose="020B0604020202020204" pitchFamily="34" charset="0"/>
              <a:buChar char="•"/>
              <a:defRPr/>
            </a:pPr>
            <a:r>
              <a:rPr lang="en-US" sz="2400" b="1" dirty="0">
                <a:solidFill>
                  <a:srgbClr val="424456"/>
                </a:solidFill>
                <a:latin typeface="Verdana" pitchFamily="34" charset="0"/>
                <a:ea typeface="Verdana" pitchFamily="34" charset="0"/>
                <a:cs typeface="Verdana" pitchFamily="34" charset="0"/>
              </a:rPr>
              <a:t>Arrows</a:t>
            </a:r>
            <a:r>
              <a:rPr lang="en-US" sz="2400" dirty="0">
                <a:solidFill>
                  <a:srgbClr val="424456"/>
                </a:solidFill>
                <a:latin typeface="Verdana" pitchFamily="34" charset="0"/>
                <a:ea typeface="Verdana" pitchFamily="34" charset="0"/>
                <a:cs typeface="Verdana" pitchFamily="34" charset="0"/>
              </a:rPr>
              <a:t>:</a:t>
            </a:r>
            <a:r>
              <a:rPr lang="en-US" sz="2400" b="1" dirty="0">
                <a:solidFill>
                  <a:srgbClr val="424456"/>
                </a:solidFill>
                <a:latin typeface="Verdana" pitchFamily="34" charset="0"/>
                <a:ea typeface="Verdana" pitchFamily="34" charset="0"/>
                <a:cs typeface="Verdana" pitchFamily="34" charset="0"/>
              </a:rPr>
              <a:t> </a:t>
            </a:r>
            <a:r>
              <a:rPr lang="en-US" sz="2400" dirty="0">
                <a:solidFill>
                  <a:srgbClr val="424456"/>
                </a:solidFill>
                <a:latin typeface="Verdana" pitchFamily="34" charset="0"/>
                <a:ea typeface="Verdana" pitchFamily="34" charset="0"/>
                <a:cs typeface="Verdana" pitchFamily="34" charset="0"/>
              </a:rPr>
              <a:t>Interconnection between nodes. Show the cause-effect relationship between them.</a:t>
            </a:r>
          </a:p>
          <a:p>
            <a:pPr algn="just" fontAlgn="auto">
              <a:spcBef>
                <a:spcPts val="0"/>
              </a:spcBef>
              <a:spcAft>
                <a:spcPts val="0"/>
              </a:spcAft>
              <a:defRPr/>
            </a:pPr>
            <a:endParaRPr lang="en-US" sz="2400" dirty="0">
              <a:solidFill>
                <a:srgbClr val="424456"/>
              </a:solidFill>
              <a:latin typeface="Verdana" pitchFamily="34" charset="0"/>
              <a:ea typeface="Verdana" pitchFamily="34" charset="0"/>
              <a:cs typeface="Verdana" pitchFamily="34" charset="0"/>
            </a:endParaRPr>
          </a:p>
          <a:p>
            <a:pPr algn="just" fontAlgn="auto">
              <a:spcBef>
                <a:spcPts val="0"/>
              </a:spcBef>
              <a:spcAft>
                <a:spcPts val="0"/>
              </a:spcAft>
              <a:defRPr/>
            </a:pPr>
            <a:endParaRPr lang="en-US" sz="2400" dirty="0">
              <a:solidFill>
                <a:srgbClr val="424456"/>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4643236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692150"/>
            <a:ext cx="8229600" cy="1143000"/>
          </a:xfrm>
        </p:spPr>
        <p:txBody>
          <a:bodyPr/>
          <a:lstStyle/>
          <a:p>
            <a:r>
              <a:rPr lang="en-US" smtClean="0"/>
              <a:t>Fuzzy Cognitive Maps (1/3)</a:t>
            </a:r>
            <a:endParaRPr lang="el-GR" smtClean="0"/>
          </a:p>
        </p:txBody>
      </p:sp>
      <p:sp>
        <p:nvSpPr>
          <p:cNvPr id="13315" name="Content Placeholder 2"/>
          <p:cNvSpPr>
            <a:spLocks noGrp="1"/>
          </p:cNvSpPr>
          <p:nvPr>
            <p:ph idx="1"/>
          </p:nvPr>
        </p:nvSpPr>
        <p:spPr/>
        <p:txBody>
          <a:bodyPr/>
          <a:lstStyle/>
          <a:p>
            <a:pPr marL="0">
              <a:buFont typeface="Wingdings 2" pitchFamily="18" charset="2"/>
              <a:buNone/>
            </a:pPr>
            <a:r>
              <a:rPr lang="en-US" sz="2200" smtClean="0"/>
              <a:t>Between concepts, there are three possible types of causal relationships that express the type of influence from one concept to another:</a:t>
            </a:r>
          </a:p>
          <a:p>
            <a:pPr marL="0">
              <a:buFont typeface="Wingdings 2" pitchFamily="18" charset="2"/>
              <a:buAutoNum type="alphaLcParenR"/>
            </a:pPr>
            <a:r>
              <a:rPr lang="en-US" sz="2200" i="1" smtClean="0"/>
              <a:t>W</a:t>
            </a:r>
            <a:r>
              <a:rPr lang="en-US" sz="2200" i="1" baseline="-25000" smtClean="0"/>
              <a:t>ij</a:t>
            </a:r>
            <a:r>
              <a:rPr lang="en-US" sz="2200" smtClean="0"/>
              <a:t> &gt; 0  (</a:t>
            </a:r>
            <a:r>
              <a:rPr lang="en-US" sz="2200" i="1" smtClean="0"/>
              <a:t>C</a:t>
            </a:r>
            <a:r>
              <a:rPr lang="en-US" sz="2200" i="1" baseline="-25000" smtClean="0"/>
              <a:t>i </a:t>
            </a:r>
            <a:r>
              <a:rPr lang="en-US" sz="2200" smtClean="0"/>
              <a:t>↑ </a:t>
            </a:r>
            <a:r>
              <a:rPr lang="en-US" sz="2200" smtClean="0">
                <a:latin typeface="Cambria Math" pitchFamily="18" charset="0"/>
                <a:ea typeface="Cambria Math" pitchFamily="18" charset="0"/>
                <a:cs typeface="Cambria Math" pitchFamily="18" charset="0"/>
              </a:rPr>
              <a:t>⇒ </a:t>
            </a:r>
            <a:r>
              <a:rPr lang="en-US" sz="2200" i="1" smtClean="0"/>
              <a:t>C</a:t>
            </a:r>
            <a:r>
              <a:rPr lang="en-US" sz="2200" i="1" baseline="-25000" smtClean="0"/>
              <a:t>j</a:t>
            </a:r>
            <a:r>
              <a:rPr lang="en-US" sz="2200" smtClean="0"/>
              <a:t> ↑)</a:t>
            </a:r>
          </a:p>
          <a:p>
            <a:pPr marL="0">
              <a:buFont typeface="Wingdings 2" pitchFamily="18" charset="2"/>
              <a:buAutoNum type="alphaLcParenR"/>
            </a:pPr>
            <a:r>
              <a:rPr lang="en-US" sz="2200" i="1" smtClean="0"/>
              <a:t>W</a:t>
            </a:r>
            <a:r>
              <a:rPr lang="en-US" sz="2200" i="1" baseline="-25000" smtClean="0"/>
              <a:t>ij</a:t>
            </a:r>
            <a:r>
              <a:rPr lang="en-US" sz="2200" smtClean="0"/>
              <a:t> &lt; 0  (</a:t>
            </a:r>
            <a:r>
              <a:rPr lang="en-US" sz="2200" i="1" smtClean="0"/>
              <a:t>C</a:t>
            </a:r>
            <a:r>
              <a:rPr lang="en-US" sz="2200" i="1" baseline="-25000" smtClean="0"/>
              <a:t>i </a:t>
            </a:r>
            <a:r>
              <a:rPr lang="en-US" sz="2200" smtClean="0"/>
              <a:t>↑ </a:t>
            </a:r>
            <a:r>
              <a:rPr lang="en-US" sz="2200" smtClean="0">
                <a:latin typeface="Cambria Math" pitchFamily="18" charset="0"/>
                <a:ea typeface="Cambria Math" pitchFamily="18" charset="0"/>
                <a:cs typeface="Cambria Math" pitchFamily="18" charset="0"/>
              </a:rPr>
              <a:t>⇒ </a:t>
            </a:r>
            <a:r>
              <a:rPr lang="en-US" sz="2200" i="1" smtClean="0"/>
              <a:t>C</a:t>
            </a:r>
            <a:r>
              <a:rPr lang="en-US" sz="2200" i="1" baseline="-25000" smtClean="0"/>
              <a:t>j</a:t>
            </a:r>
            <a:r>
              <a:rPr lang="en-US" sz="2200" smtClean="0"/>
              <a:t> ↓)</a:t>
            </a:r>
          </a:p>
          <a:p>
            <a:pPr marL="0">
              <a:buFont typeface="Wingdings 2" pitchFamily="18" charset="2"/>
              <a:buAutoNum type="alphaLcParenR"/>
            </a:pPr>
            <a:r>
              <a:rPr lang="en-US" sz="2200" i="1" smtClean="0"/>
              <a:t>W</a:t>
            </a:r>
            <a:r>
              <a:rPr lang="en-US" sz="2200" i="1" baseline="-25000" smtClean="0"/>
              <a:t>ij</a:t>
            </a:r>
            <a:r>
              <a:rPr lang="en-US" sz="2200" smtClean="0"/>
              <a:t> = 0  (</a:t>
            </a:r>
            <a:r>
              <a:rPr lang="en-US" sz="2200" i="1" smtClean="0"/>
              <a:t>C</a:t>
            </a:r>
            <a:r>
              <a:rPr lang="en-US" sz="2200" i="1" baseline="-25000" smtClean="0"/>
              <a:t>i </a:t>
            </a:r>
            <a:r>
              <a:rPr lang="en-US" sz="2200" smtClean="0"/>
              <a:t>, </a:t>
            </a:r>
            <a:r>
              <a:rPr lang="en-US" sz="2200" i="1" smtClean="0"/>
              <a:t>C</a:t>
            </a:r>
            <a:r>
              <a:rPr lang="en-US" sz="2200" i="1" baseline="-25000" smtClean="0"/>
              <a:t>j</a:t>
            </a:r>
            <a:r>
              <a:rPr lang="en-US" sz="2200" smtClean="0"/>
              <a:t> </a:t>
            </a:r>
            <a:r>
              <a:rPr lang="en-US" sz="2200" smtClean="0">
                <a:latin typeface="Cambria Math" pitchFamily="18" charset="0"/>
                <a:ea typeface="Cambria Math" pitchFamily="18" charset="0"/>
                <a:cs typeface="Cambria Math" pitchFamily="18" charset="0"/>
              </a:rPr>
              <a:t>⇒ not correlated</a:t>
            </a:r>
            <a:r>
              <a:rPr lang="en-US" sz="2200" smtClean="0"/>
              <a:t>)</a:t>
            </a:r>
          </a:p>
          <a:p>
            <a:pPr marL="0">
              <a:buFont typeface="Wingdings 2" pitchFamily="18" charset="2"/>
              <a:buAutoNum type="alphaLcParenR"/>
            </a:pPr>
            <a:endParaRPr lang="en-US" sz="2200" smtClean="0"/>
          </a:p>
          <a:p>
            <a:pPr marL="0">
              <a:buFont typeface="Wingdings 2" pitchFamily="18" charset="2"/>
              <a:buNone/>
            </a:pPr>
            <a:r>
              <a:rPr lang="en-US" sz="2200" b="1" u="sng" smtClean="0"/>
              <a:t>Attention</a:t>
            </a:r>
            <a:r>
              <a:rPr lang="en-US" sz="2200" smtClean="0"/>
              <a:t>: Causality vs. Correlation</a:t>
            </a:r>
          </a:p>
          <a:p>
            <a:pPr marL="0">
              <a:buFont typeface="Wingdings 2" pitchFamily="18" charset="2"/>
              <a:buAutoNum type="alphaLcParenR"/>
            </a:pPr>
            <a:endParaRPr lang="en-US" sz="2200" smtClean="0"/>
          </a:p>
          <a:p>
            <a:pPr marL="0">
              <a:buFont typeface="Wingdings 2" pitchFamily="18" charset="2"/>
              <a:buNone/>
            </a:pPr>
            <a:endParaRPr lang="el-GR" sz="2200" smtClean="0"/>
          </a:p>
        </p:txBody>
      </p:sp>
      <p:pic>
        <p:nvPicPr>
          <p:cNvPr id="13316" name="Picture 4" descr="fcm_MODEL_IMPROVED.tif"/>
          <p:cNvPicPr>
            <a:picLocks noChangeAspect="1"/>
          </p:cNvPicPr>
          <p:nvPr/>
        </p:nvPicPr>
        <p:blipFill>
          <a:blip r:embed="rId2" cstate="print"/>
          <a:srcRect/>
          <a:stretch>
            <a:fillRect/>
          </a:stretch>
        </p:blipFill>
        <p:spPr bwMode="auto">
          <a:xfrm>
            <a:off x="5200650" y="2781300"/>
            <a:ext cx="3943350" cy="3538538"/>
          </a:xfrm>
          <a:prstGeom prst="rect">
            <a:avLst/>
          </a:prstGeom>
          <a:noFill/>
          <a:ln w="9525">
            <a:noFill/>
            <a:miter lim="800000"/>
            <a:headEnd/>
            <a:tailEnd/>
          </a:ln>
        </p:spPr>
      </p:pic>
    </p:spTree>
    <p:extLst>
      <p:ext uri="{BB962C8B-B14F-4D97-AF65-F5344CB8AC3E}">
        <p14:creationId xmlns:p14="http://schemas.microsoft.com/office/powerpoint/2010/main" val="16590334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08050"/>
            <a:ext cx="8218487" cy="434975"/>
          </a:xfrm>
        </p:spPr>
        <p:txBody>
          <a:bodyPr>
            <a:normAutofit fontScale="90000"/>
          </a:bodyPr>
          <a:lstStyle/>
          <a:p>
            <a:pPr eaLnBrk="1" fontAlgn="auto" hangingPunct="1">
              <a:spcAft>
                <a:spcPts val="0"/>
              </a:spcAft>
              <a:defRPr/>
            </a:pPr>
            <a:r>
              <a:rPr lang="en-US" sz="3600" dirty="0" smtClean="0">
                <a:latin typeface="Verdana" pitchFamily="34" charset="0"/>
                <a:ea typeface="Verdana" pitchFamily="34" charset="0"/>
                <a:cs typeface="Verdana" pitchFamily="34" charset="0"/>
              </a:rPr>
              <a:t>Fuzzy Cognitive Maps (2/3) </a:t>
            </a:r>
            <a:endParaRPr lang="el-GR" sz="3600" dirty="0">
              <a:latin typeface="Verdana" pitchFamily="34" charset="0"/>
              <a:ea typeface="Verdana" pitchFamily="34" charset="0"/>
              <a:cs typeface="Verdana" pitchFamily="34" charset="0"/>
            </a:endParaRPr>
          </a:p>
        </p:txBody>
      </p:sp>
      <p:sp>
        <p:nvSpPr>
          <p:cNvPr id="14339" name="Content Placeholder 2"/>
          <p:cNvSpPr>
            <a:spLocks noGrp="1"/>
          </p:cNvSpPr>
          <p:nvPr>
            <p:ph idx="1"/>
          </p:nvPr>
        </p:nvSpPr>
        <p:spPr>
          <a:xfrm>
            <a:off x="468313" y="1484313"/>
            <a:ext cx="8229600" cy="4968875"/>
          </a:xfrm>
        </p:spPr>
        <p:txBody>
          <a:bodyPr/>
          <a:lstStyle/>
          <a:p>
            <a:pPr algn="just" eaLnBrk="1" hangingPunct="1">
              <a:lnSpc>
                <a:spcPct val="90000"/>
              </a:lnSpc>
              <a:spcBef>
                <a:spcPts val="300"/>
              </a:spcBef>
            </a:pPr>
            <a:r>
              <a:rPr lang="en-US" sz="2000" dirty="0" smtClean="0">
                <a:latin typeface="Verdana" pitchFamily="34" charset="0"/>
                <a:ea typeface="Verdana" pitchFamily="34" charset="0"/>
                <a:cs typeface="Verdana" pitchFamily="34" charset="0"/>
              </a:rPr>
              <a:t>The FCM concepts take initial values. These values change, depending on the interaction, until they reach an equilibrium </a:t>
            </a:r>
          </a:p>
          <a:p>
            <a:pPr algn="just" eaLnBrk="1" hangingPunct="1">
              <a:lnSpc>
                <a:spcPct val="90000"/>
              </a:lnSpc>
              <a:spcBef>
                <a:spcPts val="300"/>
              </a:spcBef>
            </a:pPr>
            <a:endParaRPr lang="en-US" sz="2000" dirty="0" smtClean="0">
              <a:latin typeface="Verdana" pitchFamily="34" charset="0"/>
              <a:ea typeface="Verdana" pitchFamily="34" charset="0"/>
              <a:cs typeface="Verdana" pitchFamily="34" charset="0"/>
            </a:endParaRPr>
          </a:p>
          <a:p>
            <a:pPr algn="just" eaLnBrk="1" hangingPunct="1">
              <a:lnSpc>
                <a:spcPct val="90000"/>
              </a:lnSpc>
              <a:spcBef>
                <a:spcPts val="300"/>
              </a:spcBef>
            </a:pPr>
            <a:r>
              <a:rPr lang="en-US" sz="2000" dirty="0" smtClean="0">
                <a:latin typeface="Verdana" pitchFamily="34" charset="0"/>
                <a:ea typeface="Verdana" pitchFamily="34" charset="0"/>
                <a:cs typeface="Verdana" pitchFamily="34" charset="0"/>
              </a:rPr>
              <a:t>The value of each concept is calculated applying the following calculation rule at each simulation step :</a:t>
            </a:r>
          </a:p>
          <a:p>
            <a:pPr algn="just" eaLnBrk="1" hangingPunct="1">
              <a:lnSpc>
                <a:spcPct val="90000"/>
              </a:lnSpc>
              <a:spcBef>
                <a:spcPts val="300"/>
              </a:spcBef>
            </a:pPr>
            <a:endParaRPr lang="en-US" sz="20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n-US" sz="20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l-GR" sz="2400" dirty="0" smtClean="0"/>
          </a:p>
          <a:p>
            <a:pPr algn="just" eaLnBrk="1" hangingPunct="1">
              <a:lnSpc>
                <a:spcPct val="90000"/>
              </a:lnSpc>
              <a:spcBef>
                <a:spcPts val="300"/>
              </a:spcBef>
              <a:buFont typeface="Wingdings 2" pitchFamily="18" charset="2"/>
              <a:buNone/>
            </a:pPr>
            <a:endParaRPr lang="en-US" sz="1700" dirty="0" smtClean="0">
              <a:latin typeface="Verdana" pitchFamily="34" charset="0"/>
              <a:ea typeface="Verdana" pitchFamily="34" charset="0"/>
              <a:cs typeface="Verdana" pitchFamily="34" charset="0"/>
            </a:endParaRPr>
          </a:p>
          <a:p>
            <a:pPr algn="just" eaLnBrk="1" hangingPunct="1">
              <a:lnSpc>
                <a:spcPct val="90000"/>
              </a:lnSpc>
              <a:spcBef>
                <a:spcPts val="300"/>
              </a:spcBef>
              <a:buFont typeface="Wingdings 2" pitchFamily="18" charset="2"/>
              <a:buNone/>
            </a:pPr>
            <a:r>
              <a:rPr lang="en-US" sz="1700" dirty="0" smtClean="0">
                <a:latin typeface="Verdana" pitchFamily="34" charset="0"/>
                <a:ea typeface="Verdana" pitchFamily="34" charset="0"/>
                <a:cs typeface="Verdana" pitchFamily="34" charset="0"/>
              </a:rPr>
              <a:t>Where f is the sigmoid function (</a:t>
            </a:r>
            <a:r>
              <a:rPr lang="el-GR" sz="1700" dirty="0" smtClean="0">
                <a:latin typeface="Verdana" pitchFamily="34" charset="0"/>
                <a:ea typeface="Verdana" pitchFamily="34" charset="0"/>
                <a:cs typeface="Verdana" pitchFamily="34" charset="0"/>
              </a:rPr>
              <a:t>λ&gt;0</a:t>
            </a:r>
            <a:r>
              <a:rPr lang="en-US" sz="1700" dirty="0" smtClean="0">
                <a:latin typeface="Verdana" pitchFamily="34" charset="0"/>
                <a:ea typeface="Verdana" pitchFamily="34" charset="0"/>
                <a:cs typeface="Verdana" pitchFamily="34" charset="0"/>
              </a:rPr>
              <a:t> steepness of the function</a:t>
            </a:r>
            <a:r>
              <a:rPr lang="el-GR" sz="1700" dirty="0" smtClean="0">
                <a:latin typeface="Verdana" pitchFamily="34" charset="0"/>
                <a:ea typeface="Verdana" pitchFamily="34" charset="0"/>
                <a:cs typeface="Verdana" pitchFamily="34" charset="0"/>
              </a:rPr>
              <a:t>)</a:t>
            </a:r>
            <a:endParaRPr lang="en-US" sz="17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n-US" sz="20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n-US" sz="20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n-US" sz="1900" dirty="0" smtClean="0">
              <a:latin typeface="Verdana" pitchFamily="34" charset="0"/>
              <a:ea typeface="Verdana" pitchFamily="34" charset="0"/>
              <a:cs typeface="Verdana" pitchFamily="34" charset="0"/>
            </a:endParaRPr>
          </a:p>
          <a:p>
            <a:pPr algn="just" eaLnBrk="1" hangingPunct="1">
              <a:lnSpc>
                <a:spcPct val="90000"/>
              </a:lnSpc>
              <a:spcBef>
                <a:spcPts val="300"/>
              </a:spcBef>
            </a:pPr>
            <a:endParaRPr lang="en-US" sz="1900" dirty="0" smtClean="0">
              <a:latin typeface="Verdana" pitchFamily="34" charset="0"/>
              <a:ea typeface="Verdana" pitchFamily="34" charset="0"/>
              <a:cs typeface="Verdana" pitchFamily="34" charset="0"/>
            </a:endParaRPr>
          </a:p>
          <a:p>
            <a:pPr algn="just" eaLnBrk="1" hangingPunct="1">
              <a:lnSpc>
                <a:spcPct val="90000"/>
              </a:lnSpc>
              <a:spcBef>
                <a:spcPts val="300"/>
              </a:spcBef>
            </a:pPr>
            <a:r>
              <a:rPr lang="en-US" sz="2000" dirty="0" smtClean="0">
                <a:latin typeface="Verdana" pitchFamily="34" charset="0"/>
                <a:ea typeface="Verdana" pitchFamily="34" charset="0"/>
                <a:cs typeface="Verdana" pitchFamily="34" charset="0"/>
              </a:rPr>
              <a:t>The iterations stop when a stable state is achieved </a:t>
            </a:r>
            <a:endParaRPr lang="el-GR" sz="2000" dirty="0" smtClean="0"/>
          </a:p>
        </p:txBody>
      </p:sp>
      <p:sp>
        <p:nvSpPr>
          <p:cNvPr id="5" name="Slide Number Placeholder 4"/>
          <p:cNvSpPr>
            <a:spLocks noGrp="1"/>
          </p:cNvSpPr>
          <p:nvPr>
            <p:ph type="sldNum" sz="quarter" idx="12"/>
          </p:nvPr>
        </p:nvSpPr>
        <p:spPr/>
        <p:txBody>
          <a:bodyPr/>
          <a:lstStyle/>
          <a:p>
            <a:pPr>
              <a:defRPr/>
            </a:pPr>
            <a:fld id="{74F134DE-4742-4E5D-BD87-7A2919C56AAB}" type="slidenum">
              <a:rPr lang="el-GR"/>
              <a:pPr>
                <a:defRPr/>
              </a:pPr>
              <a:t>59</a:t>
            </a:fld>
            <a:endParaRPr lang="el-GR"/>
          </a:p>
        </p:txBody>
      </p:sp>
      <p:pic>
        <p:nvPicPr>
          <p:cNvPr id="14341" name="Εικόνα 5"/>
          <p:cNvPicPr>
            <a:picLocks noChangeAspect="1"/>
          </p:cNvPicPr>
          <p:nvPr/>
        </p:nvPicPr>
        <p:blipFill>
          <a:blip r:embed="rId3" cstate="print"/>
          <a:srcRect/>
          <a:stretch>
            <a:fillRect/>
          </a:stretch>
        </p:blipFill>
        <p:spPr bwMode="auto">
          <a:xfrm>
            <a:off x="2627784" y="3501008"/>
            <a:ext cx="3673475" cy="753046"/>
          </a:xfrm>
          <a:prstGeom prst="rect">
            <a:avLst/>
          </a:prstGeom>
          <a:noFill/>
          <a:ln w="9525">
            <a:noFill/>
            <a:miter lim="800000"/>
            <a:headEnd/>
            <a:tailEnd/>
          </a:ln>
        </p:spPr>
      </p:pic>
      <p:pic>
        <p:nvPicPr>
          <p:cNvPr id="14342" name="Picture 5"/>
          <p:cNvPicPr>
            <a:picLocks noChangeAspect="1" noChangeArrowheads="1"/>
          </p:cNvPicPr>
          <p:nvPr/>
        </p:nvPicPr>
        <p:blipFill>
          <a:blip r:embed="rId4" cstate="print"/>
          <a:srcRect/>
          <a:stretch>
            <a:fillRect/>
          </a:stretch>
        </p:blipFill>
        <p:spPr bwMode="auto">
          <a:xfrm>
            <a:off x="3714750" y="4714875"/>
            <a:ext cx="1363663" cy="727075"/>
          </a:xfrm>
          <a:prstGeom prst="rect">
            <a:avLst/>
          </a:prstGeom>
          <a:noFill/>
          <a:ln w="9525">
            <a:noFill/>
            <a:miter lim="800000"/>
            <a:headEnd/>
            <a:tailEnd/>
          </a:ln>
        </p:spPr>
      </p:pic>
    </p:spTree>
    <p:extLst>
      <p:ext uri="{BB962C8B-B14F-4D97-AF65-F5344CB8AC3E}">
        <p14:creationId xmlns:p14="http://schemas.microsoft.com/office/powerpoint/2010/main" val="8709989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INTRODUCTION (3/3)</a:t>
            </a:r>
            <a:endParaRPr lang="el-GR" dirty="0"/>
          </a:p>
        </p:txBody>
      </p:sp>
      <p:sp>
        <p:nvSpPr>
          <p:cNvPr id="3" name="Θέση περιεχομένου 2"/>
          <p:cNvSpPr>
            <a:spLocks noGrp="1"/>
          </p:cNvSpPr>
          <p:nvPr>
            <p:ph idx="1"/>
          </p:nvPr>
        </p:nvSpPr>
        <p:spPr/>
        <p:txBody>
          <a:bodyPr/>
          <a:lstStyle/>
          <a:p>
            <a:pPr marL="0" indent="0">
              <a:buNone/>
            </a:pPr>
            <a:r>
              <a:rPr lang="en-US" b="1" dirty="0" smtClean="0">
                <a:solidFill>
                  <a:srgbClr val="7030A0"/>
                </a:solidFill>
              </a:rPr>
              <a:t>NOW </a:t>
            </a:r>
            <a:r>
              <a:rPr lang="en-US" b="1" dirty="0">
                <a:solidFill>
                  <a:srgbClr val="7030A0"/>
                </a:solidFill>
              </a:rPr>
              <a:t>THE QUESTION IS </a:t>
            </a:r>
            <a:r>
              <a:rPr lang="en-US" b="1" dirty="0" smtClean="0">
                <a:solidFill>
                  <a:srgbClr val="7030A0"/>
                </a:solidFill>
              </a:rPr>
              <a:t>IF AND HOW </a:t>
            </a:r>
          </a:p>
          <a:p>
            <a:pPr marL="0" indent="0">
              <a:buNone/>
            </a:pPr>
            <a:r>
              <a:rPr lang="en-US" b="1" dirty="0" smtClean="0">
                <a:solidFill>
                  <a:srgbClr val="7030A0"/>
                </a:solidFill>
              </a:rPr>
              <a:t>                              AI </a:t>
            </a:r>
            <a:r>
              <a:rPr lang="en-US" b="1" dirty="0">
                <a:solidFill>
                  <a:srgbClr val="7030A0"/>
                </a:solidFill>
              </a:rPr>
              <a:t>CAN BE USEFULL TO </a:t>
            </a:r>
            <a:r>
              <a:rPr lang="en-US" b="1" dirty="0" smtClean="0">
                <a:solidFill>
                  <a:srgbClr val="7030A0"/>
                </a:solidFill>
              </a:rPr>
              <a:t>BI?</a:t>
            </a:r>
          </a:p>
          <a:p>
            <a:pPr marL="0" indent="0">
              <a:buNone/>
            </a:pPr>
            <a:endParaRPr lang="en-US" b="1" dirty="0" smtClean="0">
              <a:solidFill>
                <a:srgbClr val="7030A0"/>
              </a:solidFill>
            </a:endParaRPr>
          </a:p>
          <a:p>
            <a:pPr marL="0" indent="0">
              <a:buNone/>
            </a:pPr>
            <a:r>
              <a:rPr lang="en-US" b="1" dirty="0" smtClean="0">
                <a:solidFill>
                  <a:srgbClr val="7030A0"/>
                </a:solidFill>
              </a:rPr>
              <a:t>CAN ALSO SYSTEMIC BE </a:t>
            </a:r>
          </a:p>
          <a:p>
            <a:pPr marL="0" indent="0">
              <a:buNone/>
            </a:pPr>
            <a:r>
              <a:rPr lang="en-US" b="1" dirty="0">
                <a:solidFill>
                  <a:srgbClr val="7030A0"/>
                </a:solidFill>
              </a:rPr>
              <a:t> </a:t>
            </a:r>
            <a:r>
              <a:rPr lang="en-US" b="1" dirty="0" smtClean="0">
                <a:solidFill>
                  <a:srgbClr val="7030A0"/>
                </a:solidFill>
              </a:rPr>
              <a:t>                             OF HELP ON THIS EFFORT? </a:t>
            </a:r>
            <a:endParaRPr lang="en-US" b="1" dirty="0">
              <a:solidFill>
                <a:srgbClr val="7030A0"/>
              </a:solidFill>
            </a:endParaRPr>
          </a:p>
          <a:p>
            <a:endParaRPr lang="en-US" dirty="0" smtClean="0">
              <a:solidFill>
                <a:srgbClr val="7030A0"/>
              </a:solidFill>
              <a:latin typeface="Times New Roman" panose="02020603050405020304" pitchFamily="18" charset="0"/>
              <a:cs typeface="Times New Roman" panose="02020603050405020304" pitchFamily="18" charset="0"/>
            </a:endParaRPr>
          </a:p>
          <a:p>
            <a:r>
              <a:rPr lang="en-US" sz="5400" dirty="0" smtClean="0">
                <a:solidFill>
                  <a:srgbClr val="FF0000"/>
                </a:solidFill>
                <a:latin typeface="Times New Roman" panose="02020603050405020304" pitchFamily="18" charset="0"/>
                <a:cs typeface="Times New Roman" panose="02020603050405020304" pitchFamily="18" charset="0"/>
              </a:rPr>
              <a:t>ABSOLUTELY </a:t>
            </a:r>
            <a:r>
              <a:rPr lang="en-US" sz="5400" dirty="0">
                <a:solidFill>
                  <a:srgbClr val="FF0000"/>
                </a:solidFill>
                <a:latin typeface="Times New Roman" panose="02020603050405020304" pitchFamily="18" charset="0"/>
                <a:cs typeface="Times New Roman" panose="02020603050405020304" pitchFamily="18" charset="0"/>
              </a:rPr>
              <a:t>YES</a:t>
            </a:r>
          </a:p>
          <a:p>
            <a:endParaRPr lang="el-GR" dirty="0"/>
          </a:p>
        </p:txBody>
      </p:sp>
    </p:spTree>
    <p:extLst>
      <p:ext uri="{BB962C8B-B14F-4D97-AF65-F5344CB8AC3E}">
        <p14:creationId xmlns:p14="http://schemas.microsoft.com/office/powerpoint/2010/main" val="26929295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 Fuzzy Cognitive Maps (3/3)</a:t>
            </a:r>
            <a:endParaRPr lang="el-GR" smtClean="0"/>
          </a:p>
        </p:txBody>
      </p:sp>
      <p:sp>
        <p:nvSpPr>
          <p:cNvPr id="3" name="Content Placeholder 2"/>
          <p:cNvSpPr>
            <a:spLocks noGrp="1"/>
          </p:cNvSpPr>
          <p:nvPr>
            <p:ph idx="1"/>
          </p:nvPr>
        </p:nvSpPr>
        <p:spPr/>
        <p:txBody>
          <a:bodyPr>
            <a:normAutofit/>
          </a:bodyPr>
          <a:lstStyle/>
          <a:p>
            <a:pPr>
              <a:buFont typeface="Wingdings 2" pitchFamily="18" charset="2"/>
              <a:buNone/>
              <a:defRPr/>
            </a:pPr>
            <a:r>
              <a:rPr lang="en-US" sz="2400" u="sng" dirty="0" smtClean="0"/>
              <a:t>Training methods for the weights (</a:t>
            </a:r>
            <a:r>
              <a:rPr lang="en-US" sz="2400" i="1" dirty="0" smtClean="0"/>
              <a:t>W</a:t>
            </a:r>
            <a:r>
              <a:rPr lang="en-US" sz="2400" i="1" baseline="-25000" dirty="0" smtClean="0"/>
              <a:t>ij</a:t>
            </a:r>
            <a:r>
              <a:rPr lang="en-US" sz="2400" u="sng" dirty="0" smtClean="0"/>
              <a:t>)</a:t>
            </a:r>
            <a:r>
              <a:rPr lang="en-US" sz="2400" dirty="0" smtClean="0"/>
              <a:t>:</a:t>
            </a:r>
          </a:p>
          <a:p>
            <a:pPr marL="514350" indent="-514350">
              <a:buFont typeface="Wingdings 2" pitchFamily="18" charset="2"/>
              <a:buAutoNum type="alphaLcParenR"/>
              <a:defRPr/>
            </a:pPr>
            <a:r>
              <a:rPr lang="en-US" sz="2400" dirty="0" smtClean="0"/>
              <a:t>Active Hebbian Learning algorithm</a:t>
            </a:r>
          </a:p>
          <a:p>
            <a:pPr marL="514350" indent="-514350">
              <a:buFont typeface="Wingdings 2" pitchFamily="18" charset="2"/>
              <a:buAutoNum type="alphaLcParenR"/>
              <a:defRPr/>
            </a:pPr>
            <a:r>
              <a:rPr lang="en-US" sz="2400" dirty="0" smtClean="0"/>
              <a:t>Nonlinear Hebbian Learning algorithm</a:t>
            </a:r>
          </a:p>
          <a:p>
            <a:pPr marL="514350" indent="-514350">
              <a:buFont typeface="Wingdings 2" pitchFamily="18" charset="2"/>
              <a:buAutoNum type="alphaLcParenR"/>
              <a:defRPr/>
            </a:pPr>
            <a:r>
              <a:rPr lang="en-US" sz="2400" dirty="0" smtClean="0"/>
              <a:t>Evolutionary algorithms</a:t>
            </a:r>
          </a:p>
          <a:p>
            <a:pPr marL="514350" indent="-514350">
              <a:buFont typeface="Wingdings 2" pitchFamily="18" charset="2"/>
              <a:buAutoNum type="alphaLcParenR"/>
              <a:defRPr/>
            </a:pPr>
            <a:r>
              <a:rPr lang="en-US" sz="2400" dirty="0" smtClean="0"/>
              <a:t>Experts exclusion algorithm</a:t>
            </a:r>
          </a:p>
          <a:p>
            <a:pPr marL="514350" indent="-514350">
              <a:buFont typeface="Wingdings 2" pitchFamily="18" charset="2"/>
              <a:buAutoNum type="alphaLcParenR"/>
              <a:defRPr/>
            </a:pPr>
            <a:endParaRPr lang="en-US" sz="2400" dirty="0"/>
          </a:p>
          <a:p>
            <a:pPr marL="0" indent="-514350" algn="just">
              <a:buFont typeface="Wingdings 2" pitchFamily="18" charset="2"/>
              <a:buNone/>
              <a:defRPr/>
            </a:pPr>
            <a:r>
              <a:rPr lang="en-US" sz="2400" dirty="0" smtClean="0"/>
              <a:t>Basic concept of the abovementioned methods is the minimization of specific criteria functions in order to control the desired output region of the system.</a:t>
            </a:r>
            <a:endParaRPr lang="el-GR" sz="2400" dirty="0"/>
          </a:p>
        </p:txBody>
      </p:sp>
    </p:spTree>
    <p:extLst>
      <p:ext uri="{BB962C8B-B14F-4D97-AF65-F5344CB8AC3E}">
        <p14:creationId xmlns:p14="http://schemas.microsoft.com/office/powerpoint/2010/main" val="35008489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928670"/>
            <a:ext cx="8229600" cy="642942"/>
          </a:xfrm>
        </p:spPr>
        <p:txBody>
          <a:bodyPr>
            <a:normAutofit/>
          </a:bodyPr>
          <a:lstStyle/>
          <a:p>
            <a:r>
              <a:rPr lang="en-GB" sz="3200" dirty="0" smtClean="0"/>
              <a:t>FCMs – Why are they useful?</a:t>
            </a:r>
            <a:endParaRPr lang="en-GB" sz="3200" dirty="0"/>
          </a:p>
        </p:txBody>
      </p:sp>
      <p:sp>
        <p:nvSpPr>
          <p:cNvPr id="3" name="2 - Θέση περιεχομένου"/>
          <p:cNvSpPr>
            <a:spLocks noGrp="1"/>
          </p:cNvSpPr>
          <p:nvPr>
            <p:ph idx="1"/>
          </p:nvPr>
        </p:nvSpPr>
        <p:spPr>
          <a:xfrm>
            <a:off x="428596" y="2000240"/>
            <a:ext cx="8229600" cy="4325112"/>
          </a:xfrm>
        </p:spPr>
        <p:txBody>
          <a:bodyPr>
            <a:normAutofit/>
          </a:bodyPr>
          <a:lstStyle/>
          <a:p>
            <a:pPr algn="just">
              <a:spcBef>
                <a:spcPts val="600"/>
              </a:spcBef>
              <a:spcAft>
                <a:spcPts val="600"/>
              </a:spcAft>
            </a:pPr>
            <a:r>
              <a:rPr lang="en-GB" sz="2000" dirty="0" smtClean="0"/>
              <a:t>A simple presentation of a complex system. </a:t>
            </a:r>
          </a:p>
          <a:p>
            <a:pPr algn="just">
              <a:spcBef>
                <a:spcPts val="600"/>
              </a:spcBef>
              <a:spcAft>
                <a:spcPts val="600"/>
              </a:spcAft>
            </a:pPr>
            <a:r>
              <a:rPr lang="en-GB" sz="2000" dirty="0" smtClean="0"/>
              <a:t>Close to human reasoning. </a:t>
            </a:r>
          </a:p>
          <a:p>
            <a:pPr algn="just">
              <a:spcBef>
                <a:spcPts val="600"/>
              </a:spcBef>
              <a:spcAft>
                <a:spcPts val="600"/>
              </a:spcAft>
            </a:pPr>
            <a:r>
              <a:rPr lang="en-GB" sz="2000" dirty="0" smtClean="0"/>
              <a:t>Avoiding complex mathematical equations and calculations.</a:t>
            </a:r>
          </a:p>
          <a:p>
            <a:pPr algn="just">
              <a:spcBef>
                <a:spcPts val="600"/>
              </a:spcBef>
              <a:spcAft>
                <a:spcPts val="600"/>
              </a:spcAft>
            </a:pPr>
            <a:r>
              <a:rPr lang="en-GB" sz="2000" dirty="0" smtClean="0"/>
              <a:t>Use of experts’ knowledge and experience (the created model is closer to the real system). </a:t>
            </a:r>
          </a:p>
          <a:p>
            <a:pPr algn="just">
              <a:spcBef>
                <a:spcPts val="600"/>
              </a:spcBef>
              <a:spcAft>
                <a:spcPts val="600"/>
              </a:spcAft>
            </a:pPr>
            <a:r>
              <a:rPr lang="en-GB" sz="2000" dirty="0" smtClean="0"/>
              <a:t>They can be combined with learning algorithms improving the model response. </a:t>
            </a:r>
          </a:p>
          <a:p>
            <a:pPr algn="just">
              <a:spcBef>
                <a:spcPts val="600"/>
              </a:spcBef>
              <a:spcAft>
                <a:spcPts val="600"/>
              </a:spcAft>
            </a:pPr>
            <a:r>
              <a:rPr lang="en-GB" sz="2000" dirty="0" smtClean="0"/>
              <a:t>Implementation on various system models (social, economical, web-mining, </a:t>
            </a:r>
            <a:r>
              <a:rPr lang="en-GB" sz="2000" b="1" dirty="0" smtClean="0"/>
              <a:t>medical, energy</a:t>
            </a:r>
            <a:r>
              <a:rPr lang="en-GB" sz="2000" dirty="0" smtClean="0"/>
              <a:t> and many others). </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61</a:t>
            </a:fld>
            <a:endParaRPr lang="el-GR"/>
          </a:p>
        </p:txBody>
      </p:sp>
    </p:spTree>
    <p:extLst>
      <p:ext uri="{BB962C8B-B14F-4D97-AF65-F5344CB8AC3E}">
        <p14:creationId xmlns:p14="http://schemas.microsoft.com/office/powerpoint/2010/main" val="78372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Example 1:    </a:t>
            </a:r>
            <a:r>
              <a:rPr lang="en-US" sz="2800" dirty="0">
                <a:latin typeface="Times New Roman" panose="02020603050405020304" pitchFamily="18" charset="0"/>
                <a:cs typeface="Times New Roman" panose="02020603050405020304" pitchFamily="18" charset="0"/>
              </a:rPr>
              <a:t>Decision Making in Stability of an Enterprise in a crisis period using FCMs</a:t>
            </a:r>
          </a:p>
        </p:txBody>
      </p:sp>
      <p:sp>
        <p:nvSpPr>
          <p:cNvPr id="3" name="Content Placeholder 2"/>
          <p:cNvSpPr>
            <a:spLocks noGrp="1"/>
          </p:cNvSpPr>
          <p:nvPr>
            <p:ph idx="1"/>
          </p:nvPr>
        </p:nvSpPr>
        <p:spPr>
          <a:xfrm>
            <a:off x="457200" y="1600200"/>
            <a:ext cx="8229600" cy="5357192"/>
          </a:xfrm>
        </p:spPr>
        <p:txBody>
          <a:bodyPr>
            <a:normAutofit fontScale="62500" lnSpcReduction="20000"/>
          </a:bodyPr>
          <a:lstStyle/>
          <a:p>
            <a:pPr marL="0" indent="0">
              <a:buNone/>
            </a:pPr>
            <a:r>
              <a:rPr lang="en-US" dirty="0" smtClean="0"/>
              <a:t>The </a:t>
            </a:r>
            <a:r>
              <a:rPr lang="en-US" dirty="0"/>
              <a:t>factor concepts </a:t>
            </a:r>
            <a:r>
              <a:rPr lang="en-US" dirty="0" smtClean="0"/>
              <a:t>in </a:t>
            </a:r>
            <a:r>
              <a:rPr lang="en-US" dirty="0"/>
              <a:t>this </a:t>
            </a:r>
            <a:r>
              <a:rPr lang="en-US" dirty="0" smtClean="0"/>
              <a:t>model </a:t>
            </a:r>
            <a:r>
              <a:rPr lang="en-US" dirty="0"/>
              <a:t>are</a:t>
            </a:r>
            <a:r>
              <a:rPr lang="en-US" dirty="0" smtClean="0"/>
              <a:t>:</a:t>
            </a:r>
          </a:p>
          <a:p>
            <a:pPr marL="0" indent="0">
              <a:buNone/>
            </a:pPr>
            <a:endParaRPr lang="en-US" dirty="0" smtClean="0"/>
          </a:p>
          <a:p>
            <a:pPr marL="0" indent="0">
              <a:buNone/>
            </a:pPr>
            <a:r>
              <a:rPr lang="en-US" sz="4600" dirty="0" smtClean="0">
                <a:latin typeface="Times New Roman" panose="02020603050405020304" pitchFamily="18" charset="0"/>
                <a:cs typeface="Times New Roman" panose="02020603050405020304" pitchFamily="18" charset="0"/>
              </a:rPr>
              <a:t>C1</a:t>
            </a:r>
            <a:r>
              <a:rPr lang="en-US" sz="4600" dirty="0">
                <a:latin typeface="Times New Roman" panose="02020603050405020304" pitchFamily="18" charset="0"/>
                <a:cs typeface="Times New Roman" panose="02020603050405020304" pitchFamily="18" charset="0"/>
              </a:rPr>
              <a:t>: sales, </a:t>
            </a:r>
          </a:p>
          <a:p>
            <a:pPr marL="0" indent="0">
              <a:buNone/>
            </a:pPr>
            <a:r>
              <a:rPr lang="en-US" sz="4600" dirty="0">
                <a:latin typeface="Times New Roman" panose="02020603050405020304" pitchFamily="18" charset="0"/>
                <a:cs typeface="Times New Roman" panose="02020603050405020304" pitchFamily="18" charset="0"/>
              </a:rPr>
              <a:t>C2: turnover, </a:t>
            </a:r>
          </a:p>
          <a:p>
            <a:pPr marL="0" indent="0">
              <a:buNone/>
            </a:pPr>
            <a:r>
              <a:rPr lang="en-US" sz="4600" dirty="0">
                <a:latin typeface="Times New Roman" panose="02020603050405020304" pitchFamily="18" charset="0"/>
                <a:cs typeface="Times New Roman" panose="02020603050405020304" pitchFamily="18" charset="0"/>
              </a:rPr>
              <a:t>C3: expenditures, </a:t>
            </a:r>
          </a:p>
          <a:p>
            <a:pPr marL="0" indent="0">
              <a:buNone/>
            </a:pPr>
            <a:r>
              <a:rPr lang="en-US" sz="4600" dirty="0">
                <a:latin typeface="Times New Roman" panose="02020603050405020304" pitchFamily="18" charset="0"/>
                <a:cs typeface="Times New Roman" panose="02020603050405020304" pitchFamily="18" charset="0"/>
              </a:rPr>
              <a:t>C4: debts &amp; loans, </a:t>
            </a:r>
          </a:p>
          <a:p>
            <a:pPr marL="0" indent="0">
              <a:buNone/>
            </a:pPr>
            <a:r>
              <a:rPr lang="en-US" sz="4600" dirty="0">
                <a:latin typeface="Times New Roman" panose="02020603050405020304" pitchFamily="18" charset="0"/>
                <a:cs typeface="Times New Roman" panose="02020603050405020304" pitchFamily="18" charset="0"/>
              </a:rPr>
              <a:t>C5: research &amp; innovation, </a:t>
            </a:r>
          </a:p>
          <a:p>
            <a:pPr marL="0" indent="0">
              <a:buNone/>
            </a:pPr>
            <a:r>
              <a:rPr lang="en-US" sz="4600" dirty="0">
                <a:latin typeface="Times New Roman" panose="02020603050405020304" pitchFamily="18" charset="0"/>
                <a:cs typeface="Times New Roman" panose="02020603050405020304" pitchFamily="18" charset="0"/>
              </a:rPr>
              <a:t>C6: investments, </a:t>
            </a:r>
          </a:p>
          <a:p>
            <a:pPr marL="0" indent="0">
              <a:buNone/>
            </a:pPr>
            <a:r>
              <a:rPr lang="en-US" sz="4600" dirty="0">
                <a:latin typeface="Times New Roman" panose="02020603050405020304" pitchFamily="18" charset="0"/>
                <a:cs typeface="Times New Roman" panose="02020603050405020304" pitchFamily="18" charset="0"/>
              </a:rPr>
              <a:t>C7: market share, </a:t>
            </a:r>
          </a:p>
          <a:p>
            <a:pPr marL="0" indent="0">
              <a:buNone/>
            </a:pPr>
            <a:r>
              <a:rPr lang="en-US" sz="4600" dirty="0">
                <a:latin typeface="Times New Roman" panose="02020603050405020304" pitchFamily="18" charset="0"/>
                <a:cs typeface="Times New Roman" panose="02020603050405020304" pitchFamily="18" charset="0"/>
              </a:rPr>
              <a:t>C8: stability of enterprise and</a:t>
            </a:r>
          </a:p>
          <a:p>
            <a:pPr marL="0" indent="0">
              <a:buNone/>
            </a:pPr>
            <a:r>
              <a:rPr lang="en-US" sz="4600" dirty="0">
                <a:latin typeface="Times New Roman" panose="02020603050405020304" pitchFamily="18" charset="0"/>
                <a:cs typeface="Times New Roman" panose="02020603050405020304" pitchFamily="18" charset="0"/>
              </a:rPr>
              <a:t>C9: present capital of the enterprise </a:t>
            </a:r>
          </a:p>
          <a:p>
            <a:pPr marL="0" indent="0">
              <a:buNone/>
            </a:pPr>
            <a:r>
              <a:rPr lang="en-US" dirty="0" smtClean="0"/>
              <a:t> </a:t>
            </a:r>
            <a:endParaRPr lang="en-US" dirty="0"/>
          </a:p>
        </p:txBody>
      </p:sp>
    </p:spTree>
    <p:extLst>
      <p:ext uri="{BB962C8B-B14F-4D97-AF65-F5344CB8AC3E}">
        <p14:creationId xmlns:p14="http://schemas.microsoft.com/office/powerpoint/2010/main" val="18822344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proposed FCM MODEL</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pic>
        <p:nvPicPr>
          <p:cNvPr id="4" name="1 - Εικόνα" descr="1.png"/>
          <p:cNvPicPr/>
          <p:nvPr/>
        </p:nvPicPr>
        <p:blipFill>
          <a:blip r:embed="rId2" cstate="print"/>
          <a:stretch>
            <a:fillRect/>
          </a:stretch>
        </p:blipFill>
        <p:spPr>
          <a:xfrm>
            <a:off x="1187624" y="1844824"/>
            <a:ext cx="6192687" cy="3888432"/>
          </a:xfrm>
          <a:prstGeom prst="rect">
            <a:avLst/>
          </a:prstGeom>
        </p:spPr>
      </p:pic>
    </p:spTree>
    <p:extLst>
      <p:ext uri="{BB962C8B-B14F-4D97-AF65-F5344CB8AC3E}">
        <p14:creationId xmlns:p14="http://schemas.microsoft.com/office/powerpoint/2010/main" val="26304903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corresponding table </a:t>
            </a:r>
            <a:r>
              <a:rPr lang="en-US" dirty="0"/>
              <a:t>of Weights between concepts for Enterprise </a:t>
            </a:r>
            <a:r>
              <a:rPr lang="en-US" dirty="0" smtClean="0"/>
              <a:t>System weights</a:t>
            </a:r>
            <a:endParaRPr lang="en-US" dirty="0"/>
          </a:p>
        </p:txBody>
      </p:sp>
      <p:graphicFrame>
        <p:nvGraphicFramePr>
          <p:cNvPr id="4" name="Content Placeholder 3"/>
          <p:cNvGraphicFramePr>
            <a:graphicFrameLocks noGrp="1"/>
          </p:cNvGraphicFramePr>
          <p:nvPr>
            <p:ph idx="1"/>
            <p:extLst/>
          </p:nvPr>
        </p:nvGraphicFramePr>
        <p:xfrm>
          <a:off x="1259634" y="2204866"/>
          <a:ext cx="7128790" cy="3888432"/>
        </p:xfrm>
        <a:graphic>
          <a:graphicData uri="http://schemas.openxmlformats.org/drawingml/2006/table">
            <a:tbl>
              <a:tblPr firstRow="1" firstCol="1" bandRow="1">
                <a:tableStyleId>{5C22544A-7EE6-4342-B048-85BDC9FD1C3A}</a:tableStyleId>
              </a:tblPr>
              <a:tblGrid>
                <a:gridCol w="703391">
                  <a:extLst>
                    <a:ext uri="{9D8B030D-6E8A-4147-A177-3AD203B41FA5}">
                      <a16:colId xmlns:a16="http://schemas.microsoft.com/office/drawing/2014/main" val="1620633304"/>
                    </a:ext>
                  </a:extLst>
                </a:gridCol>
                <a:gridCol w="704422">
                  <a:extLst>
                    <a:ext uri="{9D8B030D-6E8A-4147-A177-3AD203B41FA5}">
                      <a16:colId xmlns:a16="http://schemas.microsoft.com/office/drawing/2014/main" val="1340136418"/>
                    </a:ext>
                  </a:extLst>
                </a:gridCol>
                <a:gridCol w="719892">
                  <a:extLst>
                    <a:ext uri="{9D8B030D-6E8A-4147-A177-3AD203B41FA5}">
                      <a16:colId xmlns:a16="http://schemas.microsoft.com/office/drawing/2014/main" val="440216055"/>
                    </a:ext>
                  </a:extLst>
                </a:gridCol>
                <a:gridCol w="704422">
                  <a:extLst>
                    <a:ext uri="{9D8B030D-6E8A-4147-A177-3AD203B41FA5}">
                      <a16:colId xmlns:a16="http://schemas.microsoft.com/office/drawing/2014/main" val="495112733"/>
                    </a:ext>
                  </a:extLst>
                </a:gridCol>
                <a:gridCol w="696263">
                  <a:extLst>
                    <a:ext uri="{9D8B030D-6E8A-4147-A177-3AD203B41FA5}">
                      <a16:colId xmlns:a16="http://schemas.microsoft.com/office/drawing/2014/main" val="2466926987"/>
                    </a:ext>
                  </a:extLst>
                </a:gridCol>
                <a:gridCol w="743521">
                  <a:extLst>
                    <a:ext uri="{9D8B030D-6E8A-4147-A177-3AD203B41FA5}">
                      <a16:colId xmlns:a16="http://schemas.microsoft.com/office/drawing/2014/main" val="2029319582"/>
                    </a:ext>
                  </a:extLst>
                </a:gridCol>
                <a:gridCol w="719892">
                  <a:extLst>
                    <a:ext uri="{9D8B030D-6E8A-4147-A177-3AD203B41FA5}">
                      <a16:colId xmlns:a16="http://schemas.microsoft.com/office/drawing/2014/main" val="4009469177"/>
                    </a:ext>
                  </a:extLst>
                </a:gridCol>
                <a:gridCol w="719892">
                  <a:extLst>
                    <a:ext uri="{9D8B030D-6E8A-4147-A177-3AD203B41FA5}">
                      <a16:colId xmlns:a16="http://schemas.microsoft.com/office/drawing/2014/main" val="696824818"/>
                    </a:ext>
                  </a:extLst>
                </a:gridCol>
                <a:gridCol w="719892">
                  <a:extLst>
                    <a:ext uri="{9D8B030D-6E8A-4147-A177-3AD203B41FA5}">
                      <a16:colId xmlns:a16="http://schemas.microsoft.com/office/drawing/2014/main" val="781630700"/>
                    </a:ext>
                  </a:extLst>
                </a:gridCol>
                <a:gridCol w="697203">
                  <a:extLst>
                    <a:ext uri="{9D8B030D-6E8A-4147-A177-3AD203B41FA5}">
                      <a16:colId xmlns:a16="http://schemas.microsoft.com/office/drawing/2014/main" val="4123838033"/>
                    </a:ext>
                  </a:extLst>
                </a:gridCol>
              </a:tblGrid>
              <a:tr h="396195">
                <a:tc>
                  <a:txBody>
                    <a:bodyPr/>
                    <a:lstStyle/>
                    <a:p>
                      <a:pPr marL="0" marR="0" algn="just">
                        <a:spcBef>
                          <a:spcPts val="0"/>
                        </a:spcBef>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C9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4059949"/>
                  </a:ext>
                </a:extLst>
              </a:tr>
              <a:tr h="396195">
                <a:tc>
                  <a:txBody>
                    <a:bodyPr/>
                    <a:lstStyle/>
                    <a:p>
                      <a:pPr marL="0" marR="0" algn="just">
                        <a:spcBef>
                          <a:spcPts val="0"/>
                        </a:spcBef>
                        <a:spcAft>
                          <a:spcPts val="0"/>
                        </a:spcAft>
                      </a:pPr>
                      <a:r>
                        <a:rPr lang="en-US" sz="1100">
                          <a:effectLst/>
                        </a:rPr>
                        <a:t>C1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80501716"/>
                  </a:ext>
                </a:extLst>
              </a:tr>
              <a:tr h="371689">
                <a:tc>
                  <a:txBody>
                    <a:bodyPr/>
                    <a:lstStyle/>
                    <a:p>
                      <a:pPr marL="0" marR="0" algn="just">
                        <a:spcBef>
                          <a:spcPts val="0"/>
                        </a:spcBef>
                        <a:spcAft>
                          <a:spcPts val="0"/>
                        </a:spcAft>
                      </a:pPr>
                      <a:r>
                        <a:rPr lang="en-US" sz="1100">
                          <a:effectLst/>
                        </a:rPr>
                        <a:t>C2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6243632"/>
                  </a:ext>
                </a:extLst>
              </a:tr>
              <a:tr h="396195">
                <a:tc>
                  <a:txBody>
                    <a:bodyPr/>
                    <a:lstStyle/>
                    <a:p>
                      <a:pPr marL="0" marR="0" algn="just">
                        <a:spcBef>
                          <a:spcPts val="0"/>
                        </a:spcBef>
                        <a:spcAft>
                          <a:spcPts val="0"/>
                        </a:spcAft>
                      </a:pPr>
                      <a:r>
                        <a:rPr lang="en-US" sz="1100">
                          <a:effectLst/>
                        </a:rPr>
                        <a:t>C3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79040542"/>
                  </a:ext>
                </a:extLst>
              </a:tr>
              <a:tr h="396195">
                <a:tc>
                  <a:txBody>
                    <a:bodyPr/>
                    <a:lstStyle/>
                    <a:p>
                      <a:pPr marL="0" marR="0" algn="just">
                        <a:spcBef>
                          <a:spcPts val="0"/>
                        </a:spcBef>
                        <a:spcAft>
                          <a:spcPts val="0"/>
                        </a:spcAft>
                      </a:pPr>
                      <a:r>
                        <a:rPr lang="en-US" sz="1100">
                          <a:effectLst/>
                        </a:rPr>
                        <a:t>C4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1856037"/>
                  </a:ext>
                </a:extLst>
              </a:tr>
              <a:tr h="371689">
                <a:tc>
                  <a:txBody>
                    <a:bodyPr/>
                    <a:lstStyle/>
                    <a:p>
                      <a:pPr marL="0" marR="0" algn="just">
                        <a:spcBef>
                          <a:spcPts val="0"/>
                        </a:spcBef>
                        <a:spcAft>
                          <a:spcPts val="0"/>
                        </a:spcAft>
                      </a:pPr>
                      <a:r>
                        <a:rPr lang="en-US" sz="1100">
                          <a:effectLst/>
                        </a:rPr>
                        <a:t>C5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2370431"/>
                  </a:ext>
                </a:extLst>
              </a:tr>
              <a:tr h="371689">
                <a:tc>
                  <a:txBody>
                    <a:bodyPr/>
                    <a:lstStyle/>
                    <a:p>
                      <a:pPr marL="0" marR="0" algn="just">
                        <a:spcBef>
                          <a:spcPts val="0"/>
                        </a:spcBef>
                        <a:spcAft>
                          <a:spcPts val="0"/>
                        </a:spcAft>
                      </a:pPr>
                      <a:r>
                        <a:rPr lang="en-US" sz="1100">
                          <a:effectLst/>
                        </a:rPr>
                        <a:t>C6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2365800"/>
                  </a:ext>
                </a:extLst>
              </a:tr>
              <a:tr h="396195">
                <a:tc>
                  <a:txBody>
                    <a:bodyPr/>
                    <a:lstStyle/>
                    <a:p>
                      <a:pPr marL="0" marR="0" algn="just">
                        <a:spcBef>
                          <a:spcPts val="0"/>
                        </a:spcBef>
                        <a:spcAft>
                          <a:spcPts val="0"/>
                        </a:spcAft>
                      </a:pPr>
                      <a:r>
                        <a:rPr lang="en-US" sz="1100">
                          <a:effectLst/>
                        </a:rPr>
                        <a:t>C7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0.3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567491"/>
                  </a:ext>
                </a:extLst>
              </a:tr>
              <a:tr h="396195">
                <a:tc>
                  <a:txBody>
                    <a:bodyPr/>
                    <a:lstStyle/>
                    <a:p>
                      <a:pPr marL="0" marR="0" algn="just">
                        <a:spcBef>
                          <a:spcPts val="0"/>
                        </a:spcBef>
                        <a:spcAft>
                          <a:spcPts val="0"/>
                        </a:spcAft>
                      </a:pPr>
                      <a:r>
                        <a:rPr lang="en-US" sz="1100">
                          <a:effectLst/>
                        </a:rPr>
                        <a:t>C8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91128374"/>
                  </a:ext>
                </a:extLst>
              </a:tr>
              <a:tr h="396195">
                <a:tc>
                  <a:txBody>
                    <a:bodyPr/>
                    <a:lstStyle/>
                    <a:p>
                      <a:pPr marL="0" marR="0" algn="just">
                        <a:spcBef>
                          <a:spcPts val="0"/>
                        </a:spcBef>
                        <a:spcAft>
                          <a:spcPts val="0"/>
                        </a:spcAft>
                      </a:pPr>
                      <a:r>
                        <a:rPr lang="en-US" sz="1100">
                          <a:effectLst/>
                        </a:rPr>
                        <a:t>C9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a:effectLst/>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100" dirty="0">
                          <a:effectLst/>
                        </a:rPr>
                        <a:t>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1609084"/>
                  </a:ext>
                </a:extLst>
              </a:tr>
            </a:tbl>
          </a:graphicData>
        </a:graphic>
      </p:graphicFrame>
    </p:spTree>
    <p:extLst>
      <p:ext uri="{BB962C8B-B14F-4D97-AF65-F5344CB8AC3E}">
        <p14:creationId xmlns:p14="http://schemas.microsoft.com/office/powerpoint/2010/main" val="25097548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Assumptions been made by experts and simulation results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363272" cy="4525963"/>
              </a:xfrm>
            </p:spPr>
            <p:txBody>
              <a:bodyPr>
                <a:normAutofit fontScale="70000" lnSpcReduction="20000"/>
              </a:bodyPr>
              <a:lstStyle/>
              <a:p>
                <a:pPr marL="0" indent="0">
                  <a:buNone/>
                </a:pPr>
                <a:r>
                  <a:rPr lang="en-US" i="1" dirty="0" smtClean="0"/>
                  <a:t>Initial conditions</a:t>
                </a:r>
              </a:p>
              <a:p>
                <a:pPr marL="0" indent="0">
                  <a:buNone/>
                </a:pPr>
                <a:endParaRPr lang="en-US" i="1" dirty="0"/>
              </a:p>
              <a:p>
                <a:pPr marL="0" indent="0">
                  <a:buNone/>
                </a:pP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(0)</m:t>
                          </m:r>
                        </m:sup>
                      </m:sSup>
                      <m:r>
                        <a:rPr lang="en-US" i="1">
                          <a:latin typeface="Cambria Math" panose="02040503050406030204" pitchFamily="18" charset="0"/>
                        </a:rPr>
                        <m:t>=</m:t>
                      </m:r>
                      <m:d>
                        <m:dPr>
                          <m:begChr m:val="["/>
                          <m:endChr m:val="]"/>
                          <m:ctrlPr>
                            <a:rPr lang="en-US" i="1">
                              <a:latin typeface="Cambria Math" panose="02040503050406030204" pitchFamily="18" charset="0"/>
                            </a:rPr>
                          </m:ctrlPr>
                        </m:dPr>
                        <m:e>
                          <m:r>
                            <a:rPr lang="en-US" i="1">
                              <a:latin typeface="Cambria Math" panose="02040503050406030204" pitchFamily="18" charset="0"/>
                            </a:rPr>
                            <m:t>0.8867 0.4667 0.0967 0.0967 0.4667 0.0967 0.0967 0.65 0.4667</m:t>
                          </m:r>
                        </m:e>
                      </m:d>
                    </m:oMath>
                  </m:oMathPara>
                </a14:m>
                <a:endParaRPr lang="en-US" dirty="0" smtClean="0"/>
              </a:p>
              <a:p>
                <a:pPr marL="0" indent="0">
                  <a:buNone/>
                </a:pPr>
                <a:endParaRPr lang="en-US" dirty="0" smtClean="0"/>
              </a:p>
              <a:p>
                <a:pPr marL="0" indent="0">
                  <a:buNone/>
                </a:pPr>
                <a:endParaRPr lang="en-US" dirty="0"/>
              </a:p>
              <a:p>
                <a:pPr marL="0" indent="0">
                  <a:buNone/>
                </a:pPr>
                <a:r>
                  <a:rPr lang="en-US" dirty="0" smtClean="0"/>
                  <a:t>Final values after conversion after iterations</a:t>
                </a:r>
              </a:p>
              <a:p>
                <a:pPr marL="0" indent="0">
                  <a:buNone/>
                </a:pPr>
                <a:r>
                  <a:rPr lang="en-US" dirty="0" smtClean="0"/>
                  <a: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(11)</m:t>
                        </m:r>
                      </m:sup>
                    </m:sSup>
                    <m:r>
                      <a:rPr lang="en-US" i="1">
                        <a:latin typeface="Cambria Math" panose="02040503050406030204" pitchFamily="18" charset="0"/>
                      </a:rPr>
                      <m:t>=[0.8140 0.8708 0.7145 0.6121 0.4743 0.7462 0.8581 </m:t>
                    </m:r>
                    <m:r>
                      <a:rPr lang="en-US" b="1" i="1">
                        <a:latin typeface="Cambria Math" panose="02040503050406030204" pitchFamily="18" charset="0"/>
                      </a:rPr>
                      <m:t>𝟎</m:t>
                    </m:r>
                    <m:r>
                      <a:rPr lang="en-US" b="1" i="1">
                        <a:latin typeface="Cambria Math" panose="02040503050406030204" pitchFamily="18" charset="0"/>
                      </a:rPr>
                      <m:t>.</m:t>
                    </m:r>
                    <m:r>
                      <a:rPr lang="en-US" b="1" i="1">
                        <a:latin typeface="Cambria Math" panose="02040503050406030204" pitchFamily="18" charset="0"/>
                      </a:rPr>
                      <m:t>𝟖𝟑𝟗𝟏</m:t>
                    </m:r>
                    <m:r>
                      <a:rPr lang="en-US" i="1">
                        <a:latin typeface="Cambria Math" panose="02040503050406030204" pitchFamily="18" charset="0"/>
                      </a:rPr>
                      <m:t> 0.4779]</m:t>
                    </m:r>
                  </m:oMath>
                </a14:m>
                <a:r>
                  <a:rPr lang="en-US" dirty="0"/>
                  <a:t>		</a:t>
                </a:r>
              </a:p>
              <a:p>
                <a:pPr marL="0" indent="0">
                  <a:buNone/>
                </a:pPr>
                <a:r>
                  <a:rPr lang="en-US" dirty="0" smtClean="0"/>
                  <a:t>Since the concept 8 (the stability) has reached a value of 0.8391 the enterprise has a stable future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363272" cy="4525963"/>
              </a:xfrm>
              <a:blipFill>
                <a:blip r:embed="rId2"/>
                <a:stretch>
                  <a:fillRect l="-948" t="-2291" r="-1312"/>
                </a:stretch>
              </a:blipFill>
            </p:spPr>
            <p:txBody>
              <a:bodyPr/>
              <a:lstStyle/>
              <a:p>
                <a:r>
                  <a:rPr lang="en-US">
                    <a:noFill/>
                  </a:rPr>
                  <a:t> </a:t>
                </a:r>
              </a:p>
            </p:txBody>
          </p:sp>
        </mc:Fallback>
      </mc:AlternateContent>
    </p:spTree>
    <p:extLst>
      <p:ext uri="{BB962C8B-B14F-4D97-AF65-F5344CB8AC3E}">
        <p14:creationId xmlns:p14="http://schemas.microsoft.com/office/powerpoint/2010/main" val="68289260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SIMULATION  RESULTS</a:t>
            </a:r>
            <a:endParaRPr lang="en-US" dirty="0"/>
          </a:p>
        </p:txBody>
      </p:sp>
      <p:pic>
        <p:nvPicPr>
          <p:cNvPr id="4" name="Content Placeholder 3"/>
          <p:cNvPicPr>
            <a:picLocks noGrp="1" noChangeAspect="1"/>
          </p:cNvPicPr>
          <p:nvPr>
            <p:ph idx="1"/>
          </p:nvPr>
        </p:nvPicPr>
        <p:blipFill>
          <a:blip r:embed="rId2"/>
          <a:stretch>
            <a:fillRect/>
          </a:stretch>
        </p:blipFill>
        <p:spPr>
          <a:xfrm>
            <a:off x="611560" y="1772816"/>
            <a:ext cx="7632848" cy="4536504"/>
          </a:xfrm>
          <a:prstGeom prst="rect">
            <a:avLst/>
          </a:prstGeom>
        </p:spPr>
      </p:pic>
    </p:spTree>
    <p:extLst>
      <p:ext uri="{BB962C8B-B14F-4D97-AF65-F5344CB8AC3E}">
        <p14:creationId xmlns:p14="http://schemas.microsoft.com/office/powerpoint/2010/main" val="31258786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066800"/>
          </a:xfrm>
        </p:spPr>
        <p:txBody>
          <a:bodyPr>
            <a:normAutofit/>
          </a:bodyPr>
          <a:lstStyle/>
          <a:p>
            <a:r>
              <a:rPr lang="en-US" dirty="0" smtClean="0"/>
              <a:t>EXAMPLE 2: FDI </a:t>
            </a:r>
            <a:r>
              <a:rPr lang="en-US" dirty="0" smtClean="0"/>
              <a:t>AND FCM</a:t>
            </a:r>
            <a:endParaRPr lang="el-GR" dirty="0"/>
          </a:p>
        </p:txBody>
      </p:sp>
      <p:sp>
        <p:nvSpPr>
          <p:cNvPr id="3" name="Rectangle 2"/>
          <p:cNvSpPr/>
          <p:nvPr/>
        </p:nvSpPr>
        <p:spPr>
          <a:xfrm>
            <a:off x="395536" y="1988840"/>
            <a:ext cx="8496944" cy="3770263"/>
          </a:xfrm>
          <a:prstGeom prst="rect">
            <a:avLst/>
          </a:prstGeom>
        </p:spPr>
        <p:txBody>
          <a:bodyPr wrap="square">
            <a:spAutoFit/>
          </a:bodyPr>
          <a:lstStyle/>
          <a:p>
            <a:pPr marL="342900" indent="-342900">
              <a:buFont typeface="Arial" pitchFamily="34" charset="0"/>
              <a:buChar char="•"/>
            </a:pPr>
            <a:r>
              <a:rPr lang="en-US" sz="2400" dirty="0">
                <a:solidFill>
                  <a:srgbClr val="424456"/>
                </a:solidFill>
              </a:rPr>
              <a:t>Foreign Investment: One of the most important strategic decisions for a company</a:t>
            </a:r>
          </a:p>
          <a:p>
            <a:pPr marL="342900" indent="-342900">
              <a:buFont typeface="Arial" pitchFamily="34" charset="0"/>
              <a:buChar char="•"/>
            </a:pPr>
            <a:endParaRPr lang="en-US" sz="2400" dirty="0">
              <a:solidFill>
                <a:srgbClr val="424456"/>
              </a:solidFill>
            </a:endParaRPr>
          </a:p>
          <a:p>
            <a:pPr marL="342900" indent="-342900">
              <a:buFont typeface="Arial" pitchFamily="34" charset="0"/>
              <a:buChar char="•"/>
            </a:pPr>
            <a:r>
              <a:rPr lang="en-US" sz="2400" dirty="0">
                <a:solidFill>
                  <a:srgbClr val="424456"/>
                </a:solidFill>
              </a:rPr>
              <a:t>E</a:t>
            </a:r>
            <a:r>
              <a:rPr lang="en-US" sz="2400" dirty="0" smtClean="0">
                <a:solidFill>
                  <a:srgbClr val="424456"/>
                </a:solidFill>
              </a:rPr>
              <a:t>conomic </a:t>
            </a:r>
            <a:r>
              <a:rPr lang="en-US" sz="2400" dirty="0">
                <a:solidFill>
                  <a:srgbClr val="424456"/>
                </a:solidFill>
              </a:rPr>
              <a:t>globalization </a:t>
            </a:r>
            <a:r>
              <a:rPr lang="en-US" sz="2400" dirty="0">
                <a:solidFill>
                  <a:srgbClr val="424456"/>
                </a:solidFill>
                <a:sym typeface="Wingdings" pitchFamily="2" charset="2"/>
              </a:rPr>
              <a:t></a:t>
            </a:r>
            <a:r>
              <a:rPr lang="en-US" sz="2400" dirty="0">
                <a:solidFill>
                  <a:srgbClr val="424456"/>
                </a:solidFill>
              </a:rPr>
              <a:t> the firms can access easily the foreign markets</a:t>
            </a:r>
          </a:p>
          <a:p>
            <a:endParaRPr lang="en-US" sz="2400" dirty="0" smtClean="0">
              <a:solidFill>
                <a:srgbClr val="424456"/>
              </a:solidFill>
            </a:endParaRPr>
          </a:p>
          <a:p>
            <a:pPr marL="342900" indent="-342900">
              <a:buFont typeface="Arial" pitchFamily="34" charset="0"/>
              <a:buChar char="•"/>
            </a:pPr>
            <a:r>
              <a:rPr lang="en-US" sz="2400" dirty="0" smtClean="0">
                <a:solidFill>
                  <a:srgbClr val="424456"/>
                </a:solidFill>
              </a:rPr>
              <a:t>The question </a:t>
            </a:r>
            <a:r>
              <a:rPr lang="en-US" sz="2400" dirty="0">
                <a:solidFill>
                  <a:srgbClr val="424456"/>
                </a:solidFill>
              </a:rPr>
              <a:t>is restated: </a:t>
            </a:r>
            <a:endParaRPr lang="en-US" sz="2400" dirty="0" smtClean="0">
              <a:solidFill>
                <a:srgbClr val="424456"/>
              </a:solidFill>
            </a:endParaRPr>
          </a:p>
          <a:p>
            <a:pPr marL="342900" indent="-342900">
              <a:buFont typeface="Arial" pitchFamily="34" charset="0"/>
              <a:buChar char="•"/>
            </a:pPr>
            <a:endParaRPr lang="en-US" sz="1100" dirty="0" smtClean="0">
              <a:solidFill>
                <a:srgbClr val="424456"/>
              </a:solidFill>
            </a:endParaRPr>
          </a:p>
          <a:p>
            <a:pPr algn="ctr"/>
            <a:r>
              <a:rPr lang="en-US" sz="2000" dirty="0" smtClean="0">
                <a:solidFill>
                  <a:srgbClr val="7030A0"/>
                </a:solidFill>
              </a:rPr>
              <a:t>“The </a:t>
            </a:r>
            <a:r>
              <a:rPr lang="en-US" sz="2000" dirty="0">
                <a:solidFill>
                  <a:srgbClr val="7030A0"/>
                </a:solidFill>
              </a:rPr>
              <a:t>companies should invest to a country through Foreign Direct Investments (</a:t>
            </a:r>
            <a:r>
              <a:rPr lang="en-US" sz="2000" dirty="0" smtClean="0">
                <a:solidFill>
                  <a:srgbClr val="7030A0"/>
                </a:solidFill>
              </a:rPr>
              <a:t>FDI) </a:t>
            </a:r>
            <a:r>
              <a:rPr lang="en-US" sz="2000" dirty="0">
                <a:solidFill>
                  <a:srgbClr val="7030A0"/>
                </a:solidFill>
              </a:rPr>
              <a:t>or approach their market through other market </a:t>
            </a:r>
            <a:r>
              <a:rPr lang="en-US" sz="2000" dirty="0" smtClean="0">
                <a:solidFill>
                  <a:srgbClr val="7030A0"/>
                </a:solidFill>
              </a:rPr>
              <a:t>mechanisms (cooperation </a:t>
            </a:r>
            <a:r>
              <a:rPr lang="en-US" sz="2000" dirty="0">
                <a:solidFill>
                  <a:srgbClr val="7030A0"/>
                </a:solidFill>
              </a:rPr>
              <a:t>with independent domestic </a:t>
            </a:r>
            <a:r>
              <a:rPr lang="en-US" sz="2000" dirty="0" smtClean="0">
                <a:solidFill>
                  <a:srgbClr val="7030A0"/>
                </a:solidFill>
              </a:rPr>
              <a:t>firms) ?”</a:t>
            </a:r>
            <a:endParaRPr lang="el-GR" sz="2000" dirty="0">
              <a:solidFill>
                <a:srgbClr val="7030A0"/>
              </a:solidFill>
            </a:endParaRPr>
          </a:p>
        </p:txBody>
      </p:sp>
    </p:spTree>
    <p:extLst>
      <p:ext uri="{BB962C8B-B14F-4D97-AF65-F5344CB8AC3E}">
        <p14:creationId xmlns:p14="http://schemas.microsoft.com/office/powerpoint/2010/main" val="322414682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935" y="764704"/>
            <a:ext cx="8229600" cy="1066800"/>
          </a:xfrm>
        </p:spPr>
        <p:txBody>
          <a:bodyPr>
            <a:normAutofit fontScale="90000"/>
          </a:bodyPr>
          <a:lstStyle/>
          <a:p>
            <a:r>
              <a:rPr lang="en-US" dirty="0" smtClean="0"/>
              <a:t>A </a:t>
            </a:r>
            <a:r>
              <a:rPr lang="en-US" dirty="0"/>
              <a:t>DSS FOR MARKET EVALUATION FOR FOREIGN INVESTMENT</a:t>
            </a:r>
            <a:endParaRPr lang="el-GR" dirty="0"/>
          </a:p>
        </p:txBody>
      </p:sp>
      <p:sp>
        <p:nvSpPr>
          <p:cNvPr id="3" name="Rectangle 2"/>
          <p:cNvSpPr/>
          <p:nvPr/>
        </p:nvSpPr>
        <p:spPr>
          <a:xfrm>
            <a:off x="323528" y="1772816"/>
            <a:ext cx="7560840" cy="1938992"/>
          </a:xfrm>
          <a:prstGeom prst="rect">
            <a:avLst/>
          </a:prstGeom>
        </p:spPr>
        <p:txBody>
          <a:bodyPr wrap="square">
            <a:spAutoFit/>
          </a:bodyPr>
          <a:lstStyle/>
          <a:p>
            <a:pPr marL="342900" indent="-342900">
              <a:buFont typeface="Arial" pitchFamily="34" charset="0"/>
              <a:buChar char="•"/>
            </a:pPr>
            <a:r>
              <a:rPr lang="en-US" sz="2000" dirty="0">
                <a:solidFill>
                  <a:srgbClr val="424456"/>
                </a:solidFill>
              </a:rPr>
              <a:t>We set out to develop a tool for decision support for a country’s market assessment, when examining a country as a potential market for investment</a:t>
            </a:r>
          </a:p>
          <a:p>
            <a:pPr marL="342900" indent="-342900">
              <a:buFont typeface="Arial" pitchFamily="34" charset="0"/>
              <a:buChar char="•"/>
            </a:pPr>
            <a:endParaRPr lang="en-US" sz="2000" dirty="0">
              <a:solidFill>
                <a:srgbClr val="424456"/>
              </a:solidFill>
            </a:endParaRPr>
          </a:p>
          <a:p>
            <a:pPr marL="342900" indent="-342900">
              <a:buFont typeface="Arial" pitchFamily="34" charset="0"/>
              <a:buChar char="•"/>
            </a:pPr>
            <a:r>
              <a:rPr lang="en-US" sz="2000" dirty="0">
                <a:solidFill>
                  <a:srgbClr val="424456"/>
                </a:solidFill>
              </a:rPr>
              <a:t>We assess the profitability of a country’s taking simultaneously into account all relative factors:</a:t>
            </a:r>
            <a:endParaRPr lang="el-GR" sz="2000" dirty="0">
              <a:solidFill>
                <a:srgbClr val="424456"/>
              </a:solidFill>
            </a:endParaRPr>
          </a:p>
        </p:txBody>
      </p:sp>
      <p:sp>
        <p:nvSpPr>
          <p:cNvPr id="9" name="Rectangle 8"/>
          <p:cNvSpPr/>
          <p:nvPr/>
        </p:nvSpPr>
        <p:spPr>
          <a:xfrm>
            <a:off x="323528" y="3861048"/>
            <a:ext cx="4176464" cy="2585323"/>
          </a:xfrm>
          <a:prstGeom prst="rect">
            <a:avLst/>
          </a:prstGeom>
        </p:spPr>
        <p:txBody>
          <a:bodyPr wrap="square">
            <a:spAutoFit/>
          </a:bodyPr>
          <a:lstStyle/>
          <a:p>
            <a:r>
              <a:rPr lang="en-US" dirty="0">
                <a:solidFill>
                  <a:schemeClr val="accent3">
                    <a:lumMod val="75000"/>
                  </a:schemeClr>
                </a:solidFill>
              </a:rPr>
              <a:t>C1: Market Growth,</a:t>
            </a:r>
          </a:p>
          <a:p>
            <a:r>
              <a:rPr lang="en-US" dirty="0">
                <a:solidFill>
                  <a:schemeClr val="accent3">
                    <a:lumMod val="75000"/>
                  </a:schemeClr>
                </a:solidFill>
              </a:rPr>
              <a:t>C2: Market Size,</a:t>
            </a:r>
          </a:p>
          <a:p>
            <a:r>
              <a:rPr lang="en-US" dirty="0">
                <a:solidFill>
                  <a:schemeClr val="accent3">
                    <a:lumMod val="75000"/>
                  </a:schemeClr>
                </a:solidFill>
              </a:rPr>
              <a:t>C3: Concentration Ratio,</a:t>
            </a:r>
          </a:p>
          <a:p>
            <a:r>
              <a:rPr lang="en-US" dirty="0">
                <a:solidFill>
                  <a:schemeClr val="accent3">
                    <a:lumMod val="75000"/>
                  </a:schemeClr>
                </a:solidFill>
              </a:rPr>
              <a:t>C4: Threat of New Entrants,</a:t>
            </a:r>
          </a:p>
          <a:p>
            <a:r>
              <a:rPr lang="en-US" dirty="0">
                <a:solidFill>
                  <a:schemeClr val="accent3">
                    <a:lumMod val="75000"/>
                  </a:schemeClr>
                </a:solidFill>
              </a:rPr>
              <a:t>C5: Barriers of New Entrants,</a:t>
            </a:r>
          </a:p>
          <a:p>
            <a:r>
              <a:rPr lang="en-US" dirty="0">
                <a:solidFill>
                  <a:schemeClr val="accent3">
                    <a:lumMod val="75000"/>
                  </a:schemeClr>
                </a:solidFill>
              </a:rPr>
              <a:t>C6: Bargaining Power of Suppliers,</a:t>
            </a:r>
          </a:p>
          <a:p>
            <a:r>
              <a:rPr lang="en-US" dirty="0">
                <a:solidFill>
                  <a:schemeClr val="accent3">
                    <a:lumMod val="75000"/>
                  </a:schemeClr>
                </a:solidFill>
              </a:rPr>
              <a:t>C7: Bargaining Power of Customers/Buyers,</a:t>
            </a:r>
          </a:p>
          <a:p>
            <a:r>
              <a:rPr lang="en-US" dirty="0">
                <a:solidFill>
                  <a:schemeClr val="accent3">
                    <a:lumMod val="75000"/>
                  </a:schemeClr>
                </a:solidFill>
              </a:rPr>
              <a:t>C8: Intensity of Competitive Rivalry,</a:t>
            </a:r>
          </a:p>
        </p:txBody>
      </p:sp>
      <p:sp>
        <p:nvSpPr>
          <p:cNvPr id="11" name="Rectangle 10"/>
          <p:cNvSpPr/>
          <p:nvPr/>
        </p:nvSpPr>
        <p:spPr>
          <a:xfrm>
            <a:off x="4657576" y="3861047"/>
            <a:ext cx="4176464" cy="2585323"/>
          </a:xfrm>
          <a:prstGeom prst="rect">
            <a:avLst/>
          </a:prstGeom>
        </p:spPr>
        <p:txBody>
          <a:bodyPr wrap="square">
            <a:spAutoFit/>
          </a:bodyPr>
          <a:lstStyle/>
          <a:p>
            <a:r>
              <a:rPr lang="en-US" dirty="0">
                <a:solidFill>
                  <a:schemeClr val="accent3">
                    <a:lumMod val="75000"/>
                  </a:schemeClr>
                </a:solidFill>
              </a:rPr>
              <a:t>C9: Threat of Substitute Products or Services,</a:t>
            </a:r>
          </a:p>
          <a:p>
            <a:r>
              <a:rPr lang="en-US" dirty="0">
                <a:solidFill>
                  <a:schemeClr val="accent3">
                    <a:lumMod val="75000"/>
                  </a:schemeClr>
                </a:solidFill>
              </a:rPr>
              <a:t>C10: Sector’s Competitiveness,</a:t>
            </a:r>
          </a:p>
          <a:p>
            <a:r>
              <a:rPr lang="en-US" dirty="0">
                <a:solidFill>
                  <a:schemeClr val="accent3">
                    <a:lumMod val="75000"/>
                  </a:schemeClr>
                </a:solidFill>
              </a:rPr>
              <a:t>C11: Country’s Political stability,</a:t>
            </a:r>
          </a:p>
          <a:p>
            <a:r>
              <a:rPr lang="en-US" dirty="0">
                <a:solidFill>
                  <a:schemeClr val="accent3">
                    <a:lumMod val="75000"/>
                  </a:schemeClr>
                </a:solidFill>
              </a:rPr>
              <a:t>C12: Country’s Demographic Situation,</a:t>
            </a:r>
          </a:p>
          <a:p>
            <a:r>
              <a:rPr lang="en-US" dirty="0">
                <a:solidFill>
                  <a:schemeClr val="accent3">
                    <a:lumMod val="75000"/>
                  </a:schemeClr>
                </a:solidFill>
              </a:rPr>
              <a:t>C13: Technological Intensity,</a:t>
            </a:r>
          </a:p>
          <a:p>
            <a:r>
              <a:rPr lang="en-US" dirty="0">
                <a:solidFill>
                  <a:schemeClr val="accent3">
                    <a:lumMod val="75000"/>
                  </a:schemeClr>
                </a:solidFill>
              </a:rPr>
              <a:t>C14: Taxation,</a:t>
            </a:r>
          </a:p>
          <a:p>
            <a:r>
              <a:rPr lang="en-US" dirty="0">
                <a:solidFill>
                  <a:schemeClr val="accent3">
                    <a:lumMod val="75000"/>
                  </a:schemeClr>
                </a:solidFill>
              </a:rPr>
              <a:t>C15: Attractiveness and</a:t>
            </a:r>
          </a:p>
          <a:p>
            <a:r>
              <a:rPr lang="en-US" dirty="0">
                <a:solidFill>
                  <a:schemeClr val="accent3">
                    <a:lumMod val="75000"/>
                  </a:schemeClr>
                </a:solidFill>
              </a:rPr>
              <a:t>C16: Profitability.</a:t>
            </a:r>
          </a:p>
        </p:txBody>
      </p:sp>
    </p:spTree>
    <p:extLst>
      <p:ext uri="{BB962C8B-B14F-4D97-AF65-F5344CB8AC3E}">
        <p14:creationId xmlns:p14="http://schemas.microsoft.com/office/powerpoint/2010/main" val="41819802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980728"/>
            <a:ext cx="4067944" cy="5286120"/>
          </a:xfrm>
        </p:spPr>
        <p:txBody>
          <a:bodyPr>
            <a:normAutofit/>
          </a:bodyPr>
          <a:lstStyle/>
          <a:p>
            <a:pPr lvl="0"/>
            <a:r>
              <a:rPr lang="en-US" sz="2000" cap="small" dirty="0" smtClean="0"/>
              <a:t>NUMERICAL VALUES OF THE CONCEPTS’ RELATIONSHIPS</a:t>
            </a:r>
            <a:r>
              <a:rPr lang="en-US" sz="2000" cap="small" dirty="0"/>
              <a:t/>
            </a:r>
            <a:br>
              <a:rPr lang="en-US" sz="2000" cap="small" dirty="0"/>
            </a:br>
            <a:r>
              <a:rPr lang="en-US" sz="2000" cap="small" dirty="0" smtClean="0"/>
              <a:t/>
            </a:r>
            <a:br>
              <a:rPr lang="en-US" sz="2000" cap="small" dirty="0" smtClean="0"/>
            </a:br>
            <a:r>
              <a:rPr lang="en-US" sz="2000" cap="small" dirty="0"/>
              <a:t/>
            </a:r>
            <a:br>
              <a:rPr lang="en-US" sz="2000" cap="small" dirty="0"/>
            </a:br>
            <a:r>
              <a:rPr lang="en-US" sz="2000" cap="small" dirty="0" smtClean="0"/>
              <a:t/>
            </a:r>
            <a:br>
              <a:rPr lang="en-US" sz="2000" cap="small" dirty="0" smtClean="0"/>
            </a:br>
            <a:r>
              <a:rPr lang="en-US" sz="2000" cap="small" dirty="0"/>
              <a:t/>
            </a:r>
            <a:br>
              <a:rPr lang="en-US" sz="2000" cap="small" dirty="0"/>
            </a:br>
            <a:r>
              <a:rPr lang="en-US" sz="2000" cap="small" dirty="0" smtClean="0"/>
              <a:t/>
            </a:r>
            <a:br>
              <a:rPr lang="en-US" sz="2000" cap="small" dirty="0" smtClean="0"/>
            </a:br>
            <a:r>
              <a:rPr lang="en-US" sz="2000" cap="small" dirty="0" smtClean="0"/>
              <a:t>NHL FUZZY COGNITIVE MAP FOR FOREIGN INVESTMENT</a:t>
            </a:r>
            <a:endParaRPr lang="el-GR" sz="2000" cap="small" dirty="0"/>
          </a:p>
        </p:txBody>
      </p:sp>
      <p:pic>
        <p:nvPicPr>
          <p:cNvPr id="819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3526656"/>
            <a:ext cx="4946104" cy="315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Object 7"/>
          <p:cNvGraphicFramePr>
            <a:graphicFrameLocks noChangeAspect="1"/>
          </p:cNvGraphicFramePr>
          <p:nvPr>
            <p:extLst/>
          </p:nvPr>
        </p:nvGraphicFramePr>
        <p:xfrm>
          <a:off x="3995936" y="768375"/>
          <a:ext cx="5043522" cy="2731021"/>
        </p:xfrm>
        <a:graphic>
          <a:graphicData uri="http://schemas.openxmlformats.org/presentationml/2006/ole">
            <mc:AlternateContent xmlns:mc="http://schemas.openxmlformats.org/markup-compatibility/2006">
              <mc:Choice xmlns:v="urn:schemas-microsoft-com:vml" Requires="v">
                <p:oleObj spid="_x0000_s1030" name="Document" r:id="rId4" imgW="6771712" imgH="3666679" progId="Word.Document.12">
                  <p:embed/>
                </p:oleObj>
              </mc:Choice>
              <mc:Fallback>
                <p:oleObj name="Document" r:id="rId4" imgW="6771712" imgH="3666679" progId="Word.Document.12">
                  <p:embed/>
                  <p:pic>
                    <p:nvPicPr>
                      <p:cNvPr id="8"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768375"/>
                        <a:ext cx="5043522" cy="27310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03112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SYSTEMIC(s)!! (1/2)</a:t>
            </a:r>
            <a:endParaRPr lang="en-US" dirty="0"/>
          </a:p>
        </p:txBody>
      </p:sp>
      <p:sp>
        <p:nvSpPr>
          <p:cNvPr id="3" name="Content Placeholder 2"/>
          <p:cNvSpPr>
            <a:spLocks noGrp="1"/>
          </p:cNvSpPr>
          <p:nvPr>
            <p:ph idx="1"/>
          </p:nvPr>
        </p:nvSpPr>
        <p:spPr>
          <a:xfrm>
            <a:off x="0" y="1196752"/>
            <a:ext cx="8686800" cy="4929411"/>
          </a:xfrm>
        </p:spPr>
        <p:txBody>
          <a:bodyPr>
            <a:noAutofit/>
          </a:bodyPr>
          <a:lstStyle/>
          <a:p>
            <a:pPr lvl="1">
              <a:lnSpc>
                <a:spcPct val="90000"/>
              </a:lnSpc>
            </a:pPr>
            <a:r>
              <a:rPr lang="en-US" b="1" dirty="0"/>
              <a:t>Systemic</a:t>
            </a:r>
            <a:r>
              <a:rPr lang="en-US" dirty="0"/>
              <a:t> refers to something that is spread throughout, system-wide, affecting a group or system, such as a body, economy, market or society as a whole.</a:t>
            </a:r>
            <a:endParaRPr lang="en-US" altLang="en-US" dirty="0" smtClean="0">
              <a:latin typeface="Times New Roman" panose="02020603050405020304" pitchFamily="18" charset="0"/>
              <a:cs typeface="Times New Roman" panose="02020603050405020304" pitchFamily="18" charset="0"/>
            </a:endParaRPr>
          </a:p>
          <a:p>
            <a:pPr lvl="1">
              <a:lnSpc>
                <a:spcPct val="90000"/>
              </a:lnSpc>
            </a:pPr>
            <a:r>
              <a:rPr lang="en-US" altLang="en-US" dirty="0" smtClean="0">
                <a:latin typeface="Times New Roman" panose="02020603050405020304" pitchFamily="18" charset="0"/>
                <a:cs typeface="Times New Roman" panose="02020603050405020304" pitchFamily="18" charset="0"/>
              </a:rPr>
              <a:t>Looks </a:t>
            </a:r>
            <a:r>
              <a:rPr lang="en-US" altLang="en-US" dirty="0">
                <a:latin typeface="Times New Roman" panose="02020603050405020304" pitchFamily="18" charset="0"/>
                <a:cs typeface="Times New Roman" panose="02020603050405020304" pitchFamily="18" charset="0"/>
              </a:rPr>
              <a:t>at circular or reciprocal influence rather than linear influence</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lvl="1">
              <a:lnSpc>
                <a:spcPct val="90000"/>
              </a:lnSpc>
            </a:pPr>
            <a:r>
              <a:rPr lang="en-US" altLang="en-US" dirty="0" smtClean="0">
                <a:latin typeface="Times New Roman" panose="02020603050405020304" pitchFamily="18" charset="0"/>
                <a:cs typeface="Times New Roman" panose="02020603050405020304" pitchFamily="18" charset="0"/>
              </a:rPr>
              <a:t>Systemic (or Systematic?) </a:t>
            </a:r>
            <a:r>
              <a:rPr lang="en-US" altLang="en-US" dirty="0">
                <a:latin typeface="Times New Roman" panose="02020603050405020304" pitchFamily="18" charset="0"/>
                <a:cs typeface="Times New Roman" panose="02020603050405020304" pitchFamily="18" charset="0"/>
              </a:rPr>
              <a:t>thinking has been influenced by natural science, mathematics, chaos theory, physics, systems theory, psychoanalysis, anthropology and evolutionary psychology</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a:p>
            <a:pPr lvl="1">
              <a:lnSpc>
                <a:spcPct val="90000"/>
              </a:lnSpc>
            </a:pPr>
            <a:r>
              <a:rPr lang="en-US" altLang="en-US" dirty="0">
                <a:latin typeface="Times New Roman" panose="02020603050405020304" pitchFamily="18" charset="0"/>
                <a:cs typeface="Times New Roman" panose="02020603050405020304" pitchFamily="18" charset="0"/>
              </a:rPr>
              <a:t>Circular causality:  Looks at the way conflict occurs in the context of others who are causing reciprocal grief.</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2723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752" y="836712"/>
            <a:ext cx="8229600" cy="1066800"/>
          </a:xfrm>
        </p:spPr>
        <p:txBody>
          <a:bodyPr>
            <a:normAutofit/>
          </a:bodyPr>
          <a:lstStyle/>
          <a:p>
            <a:r>
              <a:rPr lang="en-US" dirty="0"/>
              <a:t>RESULTS</a:t>
            </a:r>
            <a:endParaRPr lang="el-GR" dirty="0"/>
          </a:p>
        </p:txBody>
      </p:sp>
      <p:sp>
        <p:nvSpPr>
          <p:cNvPr id="3" name="Content Placeholder 2"/>
          <p:cNvSpPr>
            <a:spLocks noGrp="1"/>
          </p:cNvSpPr>
          <p:nvPr>
            <p:ph idx="1"/>
          </p:nvPr>
        </p:nvSpPr>
        <p:spPr>
          <a:xfrm>
            <a:off x="385044" y="1844823"/>
            <a:ext cx="8229600" cy="1584176"/>
          </a:xfrm>
        </p:spPr>
        <p:txBody>
          <a:bodyPr>
            <a:normAutofit/>
          </a:bodyPr>
          <a:lstStyle/>
          <a:p>
            <a:r>
              <a:rPr lang="en-US" sz="2400" dirty="0" smtClean="0"/>
              <a:t>Implementation of the model to </a:t>
            </a:r>
            <a:r>
              <a:rPr lang="en-US" sz="2400" dirty="0"/>
              <a:t>the business and </a:t>
            </a:r>
            <a:r>
              <a:rPr lang="en-US" sz="2400" dirty="0" smtClean="0"/>
              <a:t>consumer services</a:t>
            </a:r>
            <a:r>
              <a:rPr lang="en-US" sz="2400" dirty="0"/>
              <a:t>’ industry of two separate case studies, concerning UK and Spain</a:t>
            </a:r>
          </a:p>
          <a:p>
            <a:endParaRPr lang="el-GR" dirty="0" smtClean="0"/>
          </a:p>
        </p:txBody>
      </p:sp>
      <p:pic>
        <p:nvPicPr>
          <p:cNvPr id="9219" name="Εικόνα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752" y="3212976"/>
            <a:ext cx="3816424" cy="270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Εικόνα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0860" y="3231754"/>
            <a:ext cx="3901913" cy="270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15752" y="6093296"/>
            <a:ext cx="3816424" cy="584775"/>
          </a:xfrm>
          <a:prstGeom prst="rect">
            <a:avLst/>
          </a:prstGeom>
          <a:noFill/>
        </p:spPr>
        <p:txBody>
          <a:bodyPr wrap="square" rtlCol="0">
            <a:spAutoFit/>
          </a:bodyPr>
          <a:lstStyle/>
          <a:p>
            <a:r>
              <a:rPr lang="en-US" sz="1600" dirty="0"/>
              <a:t>Subsequent values of concepts till convergence for the case study of UK</a:t>
            </a:r>
            <a:endParaRPr lang="el-GR" sz="1600" dirty="0"/>
          </a:p>
        </p:txBody>
      </p:sp>
      <p:sp>
        <p:nvSpPr>
          <p:cNvPr id="8" name="TextBox 7"/>
          <p:cNvSpPr txBox="1"/>
          <p:nvPr/>
        </p:nvSpPr>
        <p:spPr>
          <a:xfrm>
            <a:off x="4586349" y="6093294"/>
            <a:ext cx="3816424" cy="584775"/>
          </a:xfrm>
          <a:prstGeom prst="rect">
            <a:avLst/>
          </a:prstGeom>
          <a:noFill/>
        </p:spPr>
        <p:txBody>
          <a:bodyPr wrap="square" rtlCol="0">
            <a:spAutoFit/>
          </a:bodyPr>
          <a:lstStyle/>
          <a:p>
            <a:r>
              <a:rPr lang="en-US" sz="1600" dirty="0"/>
              <a:t>Subsequent values of concepts till convergence for the case study of </a:t>
            </a:r>
            <a:r>
              <a:rPr lang="en-US" sz="1600" dirty="0" smtClean="0"/>
              <a:t>Spain</a:t>
            </a:r>
            <a:endParaRPr lang="el-GR" sz="1600" dirty="0"/>
          </a:p>
        </p:txBody>
      </p:sp>
    </p:spTree>
    <p:extLst>
      <p:ext uri="{BB962C8B-B14F-4D97-AF65-F5344CB8AC3E}">
        <p14:creationId xmlns:p14="http://schemas.microsoft.com/office/powerpoint/2010/main" val="375785070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 Making Wine</a:t>
            </a:r>
            <a:r>
              <a:rPr lang="el-GR" dirty="0" smtClean="0"/>
              <a:t> </a:t>
            </a:r>
            <a:endParaRPr lang="el-GR" dirty="0"/>
          </a:p>
        </p:txBody>
      </p:sp>
      <p:sp>
        <p:nvSpPr>
          <p:cNvPr id="3" name="Content Placeholder 2"/>
          <p:cNvSpPr>
            <a:spLocks noGrp="1"/>
          </p:cNvSpPr>
          <p:nvPr>
            <p:ph idx="1"/>
          </p:nvPr>
        </p:nvSpPr>
        <p:spPr/>
        <p:txBody>
          <a:bodyPr>
            <a:normAutofit fontScale="62500" lnSpcReduction="20000"/>
          </a:bodyPr>
          <a:lstStyle/>
          <a:p>
            <a:pPr>
              <a:buNone/>
            </a:pPr>
            <a:r>
              <a:rPr lang="el-GR" dirty="0" smtClean="0"/>
              <a:t>	</a:t>
            </a:r>
            <a:r>
              <a:rPr lang="en-US" dirty="0" smtClean="0"/>
              <a:t>The following factors that significantly influence the quality of wine and the whole process of winery will be used as the main concepts that compose the nodes of the FCM</a:t>
            </a:r>
            <a:r>
              <a:rPr lang="el-GR" dirty="0" smtClean="0"/>
              <a:t>:</a:t>
            </a:r>
          </a:p>
          <a:p>
            <a:pPr>
              <a:buNone/>
            </a:pPr>
            <a:endParaRPr lang="el-GR" dirty="0" smtClean="0"/>
          </a:p>
          <a:p>
            <a:r>
              <a:rPr lang="en-US" b="1" dirty="0" smtClean="0"/>
              <a:t>C1:</a:t>
            </a:r>
            <a:r>
              <a:rPr lang="en-US" dirty="0" smtClean="0"/>
              <a:t> The special characteristics of the soil</a:t>
            </a:r>
            <a:endParaRPr lang="el-GR" dirty="0" smtClean="0"/>
          </a:p>
          <a:p>
            <a:r>
              <a:rPr lang="en-US" b="1" dirty="0" smtClean="0"/>
              <a:t>C2:</a:t>
            </a:r>
            <a:r>
              <a:rPr lang="en-US" dirty="0" smtClean="0"/>
              <a:t> The climatic conditions in the region's vineyard</a:t>
            </a:r>
            <a:endParaRPr lang="el-GR" dirty="0" smtClean="0"/>
          </a:p>
          <a:p>
            <a:r>
              <a:rPr lang="en-US" b="1" dirty="0" smtClean="0"/>
              <a:t>C3:</a:t>
            </a:r>
            <a:r>
              <a:rPr lang="en-US" dirty="0" smtClean="0"/>
              <a:t> The diversity of the vineyard and its features </a:t>
            </a:r>
            <a:endParaRPr lang="el-GR" dirty="0" smtClean="0"/>
          </a:p>
          <a:p>
            <a:r>
              <a:rPr lang="en-US" b="1" dirty="0" smtClean="0"/>
              <a:t>C4:</a:t>
            </a:r>
            <a:r>
              <a:rPr lang="en-US" dirty="0" smtClean="0"/>
              <a:t> The Human Factor (cultivation tasks and farming cares in the vineyard)</a:t>
            </a:r>
            <a:endParaRPr lang="el-GR" dirty="0" smtClean="0"/>
          </a:p>
          <a:p>
            <a:r>
              <a:rPr lang="en-US" b="1" dirty="0" smtClean="0"/>
              <a:t>C5:</a:t>
            </a:r>
            <a:r>
              <a:rPr lang="en-US" dirty="0" smtClean="0"/>
              <a:t> The Alcoholic Fermentation </a:t>
            </a:r>
            <a:endParaRPr lang="el-GR" dirty="0" smtClean="0"/>
          </a:p>
          <a:p>
            <a:r>
              <a:rPr lang="en-US" b="1" dirty="0" smtClean="0"/>
              <a:t>C6:</a:t>
            </a:r>
            <a:r>
              <a:rPr lang="en-US" dirty="0" smtClean="0"/>
              <a:t> Diseases, alterations and deterioration of the quality of the wine </a:t>
            </a:r>
            <a:endParaRPr lang="el-GR" dirty="0" smtClean="0"/>
          </a:p>
          <a:p>
            <a:r>
              <a:rPr lang="en-US" b="1" dirty="0" smtClean="0"/>
              <a:t>C7:</a:t>
            </a:r>
            <a:r>
              <a:rPr lang="en-US" dirty="0" smtClean="0"/>
              <a:t> Additional Oenological Substances to wine </a:t>
            </a:r>
            <a:endParaRPr lang="el-GR" dirty="0" smtClean="0"/>
          </a:p>
          <a:p>
            <a:r>
              <a:rPr lang="en-US" b="1" dirty="0" smtClean="0"/>
              <a:t>C8:</a:t>
            </a:r>
            <a:r>
              <a:rPr lang="en-US" dirty="0" smtClean="0"/>
              <a:t> The Storage of wine in barrels </a:t>
            </a:r>
            <a:endParaRPr lang="el-GR" dirty="0" smtClean="0"/>
          </a:p>
          <a:p>
            <a:r>
              <a:rPr lang="en-US" b="1" dirty="0" smtClean="0"/>
              <a:t>C9:</a:t>
            </a:r>
            <a:r>
              <a:rPr lang="en-US" dirty="0" smtClean="0"/>
              <a:t> The Maturation - Aging of wine </a:t>
            </a:r>
            <a:endParaRPr lang="el-GR" dirty="0" smtClean="0"/>
          </a:p>
          <a:p>
            <a:r>
              <a:rPr lang="el-GR" b="1" dirty="0" smtClean="0"/>
              <a:t>C10 (Output):</a:t>
            </a:r>
            <a:r>
              <a:rPr lang="el-GR" dirty="0" smtClean="0"/>
              <a:t> Wine </a:t>
            </a:r>
            <a:r>
              <a:rPr lang="el-GR" dirty="0" smtClean="0"/>
              <a:t>Quality</a:t>
            </a:r>
            <a:endParaRPr lang="en-US" dirty="0" smtClean="0"/>
          </a:p>
          <a:p>
            <a:endParaRPr lang="en-US" dirty="0"/>
          </a:p>
          <a:p>
            <a:endParaRPr lang="el-GR" dirty="0" smtClean="0"/>
          </a:p>
          <a:p>
            <a:pPr>
              <a:buNone/>
            </a:pPr>
            <a:endParaRPr lang="el-GR" dirty="0"/>
          </a:p>
        </p:txBody>
      </p:sp>
      <p:sp>
        <p:nvSpPr>
          <p:cNvPr id="4" name="Slide Number Placeholder 3"/>
          <p:cNvSpPr>
            <a:spLocks noGrp="1"/>
          </p:cNvSpPr>
          <p:nvPr>
            <p:ph type="sldNum" sz="quarter" idx="12"/>
          </p:nvPr>
        </p:nvSpPr>
        <p:spPr/>
        <p:txBody>
          <a:bodyPr/>
          <a:lstStyle/>
          <a:p>
            <a:fld id="{30D8FCE5-2A95-4757-A1F1-EA7C16E7F0CD}" type="slidenum">
              <a:rPr lang="el-GR" smtClean="0"/>
              <a:pPr/>
              <a:t>71</a:t>
            </a:fld>
            <a:endParaRPr lang="el-GR"/>
          </a:p>
        </p:txBody>
      </p:sp>
    </p:spTree>
    <p:extLst>
      <p:ext uri="{BB962C8B-B14F-4D97-AF65-F5344CB8AC3E}">
        <p14:creationId xmlns:p14="http://schemas.microsoft.com/office/powerpoint/2010/main" val="97617480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600" dirty="0" smtClean="0">
                <a:latin typeface="Times New Roman" panose="02020603050405020304" pitchFamily="18" charset="0"/>
                <a:cs typeface="Times New Roman" panose="02020603050405020304" pitchFamily="18" charset="0"/>
              </a:rPr>
              <a:t>FUTURE RESEARCH</a:t>
            </a:r>
            <a:endParaRPr lang="el-GR" sz="36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lstStyle/>
          <a:p>
            <a:r>
              <a:rPr lang="en-US" dirty="0" smtClean="0"/>
              <a:t>WIDE OPEN</a:t>
            </a:r>
            <a:endParaRPr lang="el-GR" dirty="0"/>
          </a:p>
        </p:txBody>
      </p:sp>
    </p:spTree>
    <p:extLst>
      <p:ext uri="{BB962C8B-B14F-4D97-AF65-F5344CB8AC3E}">
        <p14:creationId xmlns:p14="http://schemas.microsoft.com/office/powerpoint/2010/main" val="108964144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CONCLUSIONS</a:t>
            </a:r>
            <a:endParaRPr lang="en-US" dirty="0"/>
          </a:p>
        </p:txBody>
      </p:sp>
      <p:sp>
        <p:nvSpPr>
          <p:cNvPr id="3" name="2 - Θέση περιεχομένου"/>
          <p:cNvSpPr>
            <a:spLocks noGrp="1"/>
          </p:cNvSpPr>
          <p:nvPr>
            <p:ph idx="1"/>
          </p:nvPr>
        </p:nvSpPr>
        <p:spPr/>
        <p:txBody>
          <a:bodyPr>
            <a:normAutofit fontScale="85000" lnSpcReduction="20000"/>
          </a:bodyPr>
          <a:lstStyle/>
          <a:p>
            <a:r>
              <a:rPr lang="en-US" dirty="0" smtClean="0"/>
              <a:t>The world is changing  fast</a:t>
            </a:r>
          </a:p>
          <a:p>
            <a:r>
              <a:rPr lang="en-US" dirty="0" smtClean="0"/>
              <a:t>It needs new scientific and technological approaches</a:t>
            </a:r>
          </a:p>
          <a:p>
            <a:r>
              <a:rPr lang="en-US" dirty="0" smtClean="0"/>
              <a:t>AI a promising </a:t>
            </a:r>
          </a:p>
          <a:p>
            <a:r>
              <a:rPr lang="en-US" dirty="0" smtClean="0"/>
              <a:t>Many Successes but also some failures</a:t>
            </a:r>
          </a:p>
          <a:p>
            <a:r>
              <a:rPr lang="en-US" dirty="0" smtClean="0"/>
              <a:t>Certainly there are a number of real threats</a:t>
            </a:r>
          </a:p>
          <a:p>
            <a:r>
              <a:rPr lang="en-US" dirty="0" smtClean="0"/>
              <a:t>Business and management systems  change dramatically</a:t>
            </a:r>
          </a:p>
          <a:p>
            <a:r>
              <a:rPr lang="en-US" dirty="0" smtClean="0"/>
              <a:t>BI also is a promising approach</a:t>
            </a:r>
          </a:p>
          <a:p>
            <a:r>
              <a:rPr lang="en-US" dirty="0" smtClean="0"/>
              <a:t>Many challenges and opportunities</a:t>
            </a:r>
          </a:p>
          <a:p>
            <a:r>
              <a:rPr lang="en-US" dirty="0" smtClean="0"/>
              <a:t>AI and BI cannot succeed disregarding human brain and Cognitive science</a:t>
            </a:r>
            <a:endParaRPr lang="en-US" dirty="0"/>
          </a:p>
        </p:txBody>
      </p:sp>
    </p:spTree>
    <p:extLst>
      <p:ext uri="{BB962C8B-B14F-4D97-AF65-F5344CB8AC3E}">
        <p14:creationId xmlns:p14="http://schemas.microsoft.com/office/powerpoint/2010/main" val="33094231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Conclusions (cont)</a:t>
            </a:r>
            <a:endParaRPr lang="en-US" dirty="0"/>
          </a:p>
        </p:txBody>
      </p:sp>
      <p:sp>
        <p:nvSpPr>
          <p:cNvPr id="3" name="2 - Θέση περιεχομένου"/>
          <p:cNvSpPr>
            <a:spLocks noGrp="1"/>
          </p:cNvSpPr>
          <p:nvPr>
            <p:ph idx="1"/>
          </p:nvPr>
        </p:nvSpPr>
        <p:spPr/>
        <p:txBody>
          <a:bodyPr>
            <a:normAutofit/>
          </a:bodyPr>
          <a:lstStyle/>
          <a:p>
            <a:r>
              <a:rPr lang="en-US" dirty="0" smtClean="0"/>
              <a:t>Fuzzy Cognitive Maps can be very useful for BI</a:t>
            </a:r>
          </a:p>
          <a:p>
            <a:r>
              <a:rPr lang="en-US" dirty="0" smtClean="0"/>
              <a:t>Risks of developing super-intelligent machines</a:t>
            </a:r>
          </a:p>
          <a:p>
            <a:r>
              <a:rPr lang="en-US" dirty="0" smtClean="0"/>
              <a:t>Moral / Ethical Issues</a:t>
            </a:r>
          </a:p>
          <a:p>
            <a:r>
              <a:rPr lang="en-US" dirty="0" smtClean="0"/>
              <a:t>Morally sound AI  And BI are a MUST</a:t>
            </a:r>
          </a:p>
          <a:p>
            <a:endParaRPr lang="en-US" dirty="0" smtClean="0"/>
          </a:p>
          <a:p>
            <a:endParaRPr lang="en-US" dirty="0" smtClean="0"/>
          </a:p>
          <a:p>
            <a:endParaRPr lang="en-US" dirty="0"/>
          </a:p>
        </p:txBody>
      </p:sp>
    </p:spTree>
    <p:extLst>
      <p:ext uri="{BB962C8B-B14F-4D97-AF65-F5344CB8AC3E}">
        <p14:creationId xmlns:p14="http://schemas.microsoft.com/office/powerpoint/2010/main" val="161723114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QUESTIONS??</a:t>
            </a:r>
            <a:endParaRPr lang="en-US" dirty="0"/>
          </a:p>
        </p:txBody>
      </p:sp>
      <p:sp>
        <p:nvSpPr>
          <p:cNvPr id="3" name="2 - Θέση περιεχομένου"/>
          <p:cNvSpPr>
            <a:spLocks noGrp="1"/>
          </p:cNvSpPr>
          <p:nvPr>
            <p:ph idx="1"/>
          </p:nvPr>
        </p:nvSpPr>
        <p:spPr/>
        <p:txBody>
          <a:bodyPr/>
          <a:lstStyle/>
          <a:p>
            <a:pPr>
              <a:buNone/>
            </a:pPr>
            <a:r>
              <a:rPr lang="en-US" dirty="0" smtClean="0"/>
              <a:t>    </a:t>
            </a:r>
          </a:p>
          <a:p>
            <a:pPr>
              <a:buNone/>
            </a:pPr>
            <a:r>
              <a:rPr lang="en-US" dirty="0" smtClean="0"/>
              <a:t>    THANK YOU FOR </a:t>
            </a:r>
          </a:p>
          <a:p>
            <a:pPr>
              <a:buNone/>
            </a:pPr>
            <a:r>
              <a:rPr lang="en-US" dirty="0" smtClean="0"/>
              <a:t> </a:t>
            </a:r>
          </a:p>
          <a:p>
            <a:pPr>
              <a:buNone/>
            </a:pPr>
            <a:r>
              <a:rPr lang="en-US" dirty="0" smtClean="0"/>
              <a:t>                   YOUR ATTENTION</a:t>
            </a:r>
            <a:endParaRPr lang="en-US" dirty="0"/>
          </a:p>
          <a:p>
            <a:pPr>
              <a:buNone/>
            </a:pPr>
            <a:r>
              <a:rPr lang="en-US" dirty="0" smtClean="0">
                <a:solidFill>
                  <a:srgbClr val="7030A0"/>
                </a:solidFill>
              </a:rPr>
              <a:t>Professor Peter P. Groumpos </a:t>
            </a:r>
          </a:p>
          <a:p>
            <a:pPr marL="0" indent="0">
              <a:buNone/>
            </a:pPr>
            <a:r>
              <a:rPr lang="en-US" dirty="0" err="1" smtClean="0"/>
              <a:t>groumpos</a:t>
            </a:r>
            <a:r>
              <a:rPr lang="en-US" dirty="0" smtClean="0"/>
              <a:t> @</a:t>
            </a:r>
            <a:r>
              <a:rPr lang="en-US" dirty="0" err="1" smtClean="0"/>
              <a:t>ece.upatras.gr</a:t>
            </a:r>
            <a:endParaRPr lang="en-US" dirty="0"/>
          </a:p>
        </p:txBody>
      </p:sp>
    </p:spTree>
    <p:extLst>
      <p:ext uri="{BB962C8B-B14F-4D97-AF65-F5344CB8AC3E}">
        <p14:creationId xmlns:p14="http://schemas.microsoft.com/office/powerpoint/2010/main" val="982480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SYSTEMIC(s)!! </a:t>
            </a:r>
            <a:r>
              <a:rPr lang="en-US" dirty="0" smtClean="0"/>
              <a:t>(2/2</a:t>
            </a:r>
            <a:r>
              <a:rPr lang="en-US" dirty="0"/>
              <a:t>)</a:t>
            </a:r>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Creativity </a:t>
            </a:r>
            <a:r>
              <a:rPr lang="en-US" dirty="0"/>
              <a:t>is essential, but in many cases not sufficient to explore the many possible candidate solutions. </a:t>
            </a:r>
            <a:endParaRPr lang="en-US" dirty="0" smtClean="0"/>
          </a:p>
          <a:p>
            <a:r>
              <a:rPr lang="en-US" dirty="0" smtClean="0"/>
              <a:t>A </a:t>
            </a:r>
            <a:r>
              <a:rPr lang="en-US" dirty="0"/>
              <a:t>more systematic and methodical approach can help to overcome many of the problems that arise during conceptualizing in design </a:t>
            </a:r>
            <a:r>
              <a:rPr lang="en-US" dirty="0" smtClean="0"/>
              <a:t>Decision </a:t>
            </a:r>
            <a:r>
              <a:rPr lang="en-US" dirty="0"/>
              <a:t>M</a:t>
            </a:r>
            <a:r>
              <a:rPr lang="en-US" dirty="0" smtClean="0"/>
              <a:t>aking Support Systems (DMSS). </a:t>
            </a:r>
          </a:p>
          <a:p>
            <a:r>
              <a:rPr lang="en-US" dirty="0" smtClean="0"/>
              <a:t>Use </a:t>
            </a:r>
            <a:r>
              <a:rPr lang="en-US" dirty="0"/>
              <a:t>of appropriate methods to enhance the search for solutions can expand the solution field. </a:t>
            </a:r>
            <a:endParaRPr lang="en-US" dirty="0" smtClean="0"/>
          </a:p>
          <a:p>
            <a:r>
              <a:rPr lang="en-US" dirty="0"/>
              <a:t>A</a:t>
            </a:r>
            <a:r>
              <a:rPr lang="en-US" dirty="0" smtClean="0"/>
              <a:t> </a:t>
            </a:r>
            <a:r>
              <a:rPr lang="en-US" dirty="0"/>
              <a:t>systematic approach based on </a:t>
            </a:r>
            <a:r>
              <a:rPr lang="en-US" dirty="0" smtClean="0"/>
              <a:t>interdisciplinary </a:t>
            </a:r>
            <a:r>
              <a:rPr lang="en-US" dirty="0"/>
              <a:t>science has been shown to enhance understanding, good record-keeping, and traceability for the </a:t>
            </a:r>
            <a:r>
              <a:rPr lang="en-US" dirty="0" smtClean="0"/>
              <a:t>business </a:t>
            </a:r>
            <a:r>
              <a:rPr lang="en-US" dirty="0"/>
              <a:t>process. </a:t>
            </a:r>
            <a:endParaRPr lang="en-US" dirty="0" smtClean="0"/>
          </a:p>
          <a:p>
            <a:r>
              <a:rPr lang="en-US" dirty="0" smtClean="0"/>
              <a:t>Several systemic </a:t>
            </a:r>
            <a:r>
              <a:rPr lang="en-US" dirty="0"/>
              <a:t>theories </a:t>
            </a:r>
            <a:r>
              <a:rPr lang="en-US" dirty="0" smtClean="0"/>
              <a:t>when are </a:t>
            </a:r>
            <a:r>
              <a:rPr lang="en-US" dirty="0"/>
              <a:t>brought into mutual context, they refer to memory and thinking operations, expertise, human action modes, and competencies. </a:t>
            </a:r>
          </a:p>
          <a:p>
            <a:pPr marL="0" indent="0">
              <a:buNone/>
            </a:pPr>
            <a:endParaRPr lang="en-US" dirty="0" smtClean="0"/>
          </a:p>
        </p:txBody>
      </p:sp>
    </p:spTree>
    <p:extLst>
      <p:ext uri="{BB962C8B-B14F-4D97-AF65-F5344CB8AC3E}">
        <p14:creationId xmlns:p14="http://schemas.microsoft.com/office/powerpoint/2010/main" val="1137639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MANAGEMENT AND BUSINESS</a:t>
            </a:r>
            <a:endParaRPr lang="en-US" dirty="0"/>
          </a:p>
        </p:txBody>
      </p:sp>
      <p:sp>
        <p:nvSpPr>
          <p:cNvPr id="3" name="2 - Θέση περιεχομένου"/>
          <p:cNvSpPr>
            <a:spLocks noGrp="1"/>
          </p:cNvSpPr>
          <p:nvPr>
            <p:ph idx="1"/>
          </p:nvPr>
        </p:nvSpPr>
        <p:spPr/>
        <p:txBody>
          <a:bodyPr>
            <a:normAutofit fontScale="85000" lnSpcReduction="20000"/>
          </a:bodyPr>
          <a:lstStyle/>
          <a:p>
            <a:pPr lvl="0" algn="r" fontAlgn="base">
              <a:spcAft>
                <a:spcPct val="0"/>
              </a:spcAft>
              <a:buClr>
                <a:srgbClr val="16A21F"/>
              </a:buClr>
              <a:buNone/>
              <a:defRPr/>
            </a:pPr>
            <a:r>
              <a:rPr lang="en-US" b="1" i="1" kern="0" dirty="0" smtClean="0">
                <a:solidFill>
                  <a:srgbClr val="CE7124"/>
                </a:solidFill>
                <a:latin typeface="Times New Roman" pitchFamily="18" charset="0"/>
                <a:cs typeface="Times New Roman" pitchFamily="18" charset="0"/>
              </a:rPr>
              <a:t>“It is the theory that decides what we can observe.” </a:t>
            </a:r>
          </a:p>
          <a:p>
            <a:pPr lvl="0" algn="r" fontAlgn="base">
              <a:spcBef>
                <a:spcPts val="600"/>
              </a:spcBef>
              <a:spcAft>
                <a:spcPct val="0"/>
              </a:spcAft>
              <a:buClr>
                <a:srgbClr val="16A21F"/>
              </a:buClr>
              <a:buNone/>
              <a:defRPr/>
            </a:pPr>
            <a:r>
              <a:rPr lang="en-US" kern="0" dirty="0" smtClean="0"/>
              <a:t>Albert Einstein</a:t>
            </a:r>
          </a:p>
          <a:p>
            <a:endParaRPr lang="en-US" dirty="0" smtClean="0"/>
          </a:p>
          <a:p>
            <a:r>
              <a:rPr lang="en-US" dirty="0" smtClean="0"/>
              <a:t>Management” as a science, emerged late in the 19</a:t>
            </a:r>
            <a:r>
              <a:rPr lang="en-US" baseline="30000" dirty="0" smtClean="0"/>
              <a:t>th</a:t>
            </a:r>
            <a:r>
              <a:rPr lang="en-US" dirty="0" smtClean="0"/>
              <a:t> </a:t>
            </a:r>
          </a:p>
          <a:p>
            <a:pPr>
              <a:buNone/>
            </a:pPr>
            <a:r>
              <a:rPr lang="en-US" dirty="0" smtClean="0"/>
              <a:t>     century, gained respect and peaked in academic world to the end of 20</a:t>
            </a:r>
            <a:r>
              <a:rPr lang="en-US" baseline="30000" dirty="0" smtClean="0"/>
              <a:t>th</a:t>
            </a:r>
            <a:r>
              <a:rPr lang="en-US" dirty="0" smtClean="0"/>
              <a:t> century.</a:t>
            </a:r>
          </a:p>
          <a:p>
            <a:pPr>
              <a:buNone/>
            </a:pPr>
            <a:endParaRPr lang="en-US" dirty="0" smtClean="0"/>
          </a:p>
          <a:p>
            <a:pPr>
              <a:buNone/>
            </a:pPr>
            <a:r>
              <a:rPr lang="en-US" dirty="0" smtClean="0"/>
              <a:t> </a:t>
            </a:r>
          </a:p>
          <a:p>
            <a:r>
              <a:rPr lang="en-US" dirty="0" smtClean="0"/>
              <a:t>Now, it is a fundamental school of concept for all kind of works no matter of its orientation either as business or engineering. </a:t>
            </a:r>
          </a:p>
          <a:p>
            <a:pPr>
              <a:buNone/>
            </a:pPr>
            <a:endParaRPr lang="en-US" dirty="0"/>
          </a:p>
        </p:txBody>
      </p:sp>
    </p:spTree>
    <p:extLst>
      <p:ext uri="{BB962C8B-B14F-4D97-AF65-F5344CB8AC3E}">
        <p14:creationId xmlns:p14="http://schemas.microsoft.com/office/powerpoint/2010/main" val="3136645229"/>
      </p:ext>
    </p:extLst>
  </p:cSld>
  <p:clrMapOvr>
    <a:masterClrMapping/>
  </p:clrMapOvr>
</p:sld>
</file>

<file path=ppt/theme/theme1.xml><?xml version="1.0" encoding="utf-8"?>
<a:theme xmlns:a="http://schemas.openxmlformats.org/drawingml/2006/main" name="Θέμα του Office">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2548</TotalTime>
  <Words>4761</Words>
  <Application>Microsoft Office PowerPoint</Application>
  <PresentationFormat>On-screen Show (4:3)</PresentationFormat>
  <Paragraphs>650</Paragraphs>
  <Slides>75</Slides>
  <Notes>8</Notes>
  <HiddenSlides>1</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7" baseType="lpstr">
      <vt:lpstr>ＭＳ Ｐゴシック</vt:lpstr>
      <vt:lpstr>Arial</vt:lpstr>
      <vt:lpstr>Arial Black</vt:lpstr>
      <vt:lpstr>Calibri</vt:lpstr>
      <vt:lpstr>Cambria Math</vt:lpstr>
      <vt:lpstr>Palatino Linotype</vt:lpstr>
      <vt:lpstr>Times New Roman</vt:lpstr>
      <vt:lpstr>Verdana</vt:lpstr>
      <vt:lpstr>Wingdings</vt:lpstr>
      <vt:lpstr>Wingdings 2</vt:lpstr>
      <vt:lpstr>Θέμα του Office</vt:lpstr>
      <vt:lpstr>Document</vt:lpstr>
      <vt:lpstr> SYSTEMIC(s),  ARTIFICIAL INTELLIGENCE (AI)  AND BUSINESS INTELLIGENCE (BI): Issues, challenges and opportunities </vt:lpstr>
      <vt:lpstr>   The Hellenic Society for Systemic Studies (HSSS)  15th HSSS National &amp; International Conference Systemics and Business Intelligence Department of Informatics University of Piraeus 29-30 November 2019     </vt:lpstr>
      <vt:lpstr>Presentation Overview</vt:lpstr>
      <vt:lpstr>INTRODUCTION (1/3)</vt:lpstr>
      <vt:lpstr>INTRODUCTION (2/3)</vt:lpstr>
      <vt:lpstr>INTRODUCTION (3/3)</vt:lpstr>
      <vt:lpstr>SYSTEMIC(s)!! (1/2)</vt:lpstr>
      <vt:lpstr>SYSTEMIC(s)!! (2/2)</vt:lpstr>
      <vt:lpstr>MANAGEMENT AND BUSINESS</vt:lpstr>
      <vt:lpstr>KNOWLEDGE (1/2)</vt:lpstr>
      <vt:lpstr>KNOWLEDGE (2/2)</vt:lpstr>
      <vt:lpstr>  HISTORY IS IMPORTANT </vt:lpstr>
      <vt:lpstr>About Intelligence (1/3)</vt:lpstr>
      <vt:lpstr>What is Intelligence? (2/3)</vt:lpstr>
      <vt:lpstr>About Intelligence (3/3)</vt:lpstr>
      <vt:lpstr>Intelligence: Ability or Abilities?</vt:lpstr>
      <vt:lpstr>INTELLIGENCE and AI</vt:lpstr>
      <vt:lpstr>WHAT IS ARTIFICIAL INTELLIGENCE?</vt:lpstr>
      <vt:lpstr> Artificial Intelligence (AI)?</vt:lpstr>
      <vt:lpstr>What are the goals of Artificial Intelligence?</vt:lpstr>
      <vt:lpstr>Why are Humans Intelligent?</vt:lpstr>
      <vt:lpstr>A more Formal Definition of  ARTIFICIAL INTELLIGENCE</vt:lpstr>
      <vt:lpstr>When Philosophy interacts with AI….</vt:lpstr>
      <vt:lpstr>HISTORICAL OVERVIEW</vt:lpstr>
      <vt:lpstr>AI METHODS AND ARCHITECTURES</vt:lpstr>
      <vt:lpstr>SOME GENERIC APPROACHES</vt:lpstr>
      <vt:lpstr>Drawbacks  of Deep Learning (AI)(1/2) </vt:lpstr>
      <vt:lpstr>Drawbacks  of Deep Learning (AI) (2/2)</vt:lpstr>
      <vt:lpstr>TODAYS’ BUSINESS ENVIRONMENT</vt:lpstr>
      <vt:lpstr>TODAY A MUST IS TO: (1/2) </vt:lpstr>
      <vt:lpstr>TODAY A MUST IS TO: (2/2)</vt:lpstr>
      <vt:lpstr>AND HOW?</vt:lpstr>
      <vt:lpstr>BUSINESS INTELLIGENCE (BI) </vt:lpstr>
      <vt:lpstr>PowerPoint Presentation</vt:lpstr>
      <vt:lpstr>The Users of Business Intelligence</vt:lpstr>
      <vt:lpstr>The Users of Business Intelligence</vt:lpstr>
      <vt:lpstr>AI AND BI (1/2)</vt:lpstr>
      <vt:lpstr>AI AND BI (2/2)</vt:lpstr>
      <vt:lpstr>Opening Vignette: Toyota using Business Intelligent to Excel</vt:lpstr>
      <vt:lpstr> Changing Business Environments and Computerized Decision Support </vt:lpstr>
      <vt:lpstr>Managerial Decision Making </vt:lpstr>
      <vt:lpstr> Changing Business Environments and Computerized Decision Support </vt:lpstr>
      <vt:lpstr>Changing Business Environments and Computerized Decision Support </vt:lpstr>
      <vt:lpstr>SEEKING TRUE KNOWLEDGE (1/3)</vt:lpstr>
      <vt:lpstr>SEEKING TRUE KNOWLEDGE (2/3)</vt:lpstr>
      <vt:lpstr>SEEKING TRUE KNOWLEDGE (3/3)</vt:lpstr>
      <vt:lpstr>THE FUTURE OF AI AND BI</vt:lpstr>
      <vt:lpstr>SOME IMPORTANT HISTORICAL REMARKS</vt:lpstr>
      <vt:lpstr>BABYLON OR ATHENS? (1/6)</vt:lpstr>
      <vt:lpstr>BABYLON OR ATHENS?(2/6)</vt:lpstr>
      <vt:lpstr>BABYLON OR ATHENS? (3/6)</vt:lpstr>
      <vt:lpstr>BABYLON OR ATHENS? (4/6)</vt:lpstr>
      <vt:lpstr>BABYLON OR ATHENS? (5/6)</vt:lpstr>
      <vt:lpstr>BABYLON OR ATHENS? (6/6)</vt:lpstr>
      <vt:lpstr>SEEKING TRUE KNOWLEDGE</vt:lpstr>
      <vt:lpstr>HOW CAN WE PROCEED?</vt:lpstr>
      <vt:lpstr> Modelling complex Systems  Using  Fuzzy Cognitive Maps (FCMs) </vt:lpstr>
      <vt:lpstr>Fuzzy Cognitive Maps (1/3)</vt:lpstr>
      <vt:lpstr>Fuzzy Cognitive Maps (2/3) </vt:lpstr>
      <vt:lpstr> Fuzzy Cognitive Maps (3/3)</vt:lpstr>
      <vt:lpstr>FCMs – Why are they useful?</vt:lpstr>
      <vt:lpstr>Example 1:    Decision Making in Stability of an Enterprise in a crisis period using FCMs</vt:lpstr>
      <vt:lpstr>The proposed FCM MODEL</vt:lpstr>
      <vt:lpstr> The corresponding table of Weights between concepts for Enterprise System weights</vt:lpstr>
      <vt:lpstr>Assumptions been made by experts and simulation results</vt:lpstr>
      <vt:lpstr>SIMULATION  RESULTS</vt:lpstr>
      <vt:lpstr>EXAMPLE 2: FDI AND FCM</vt:lpstr>
      <vt:lpstr>A DSS FOR MARKET EVALUATION FOR FOREIGN INVESTMENT</vt:lpstr>
      <vt:lpstr>NUMERICAL VALUES OF THE CONCEPTS’ RELATIONSHIPS      NHL FUZZY COGNITIVE MAP FOR FOREIGN INVESTMENT</vt:lpstr>
      <vt:lpstr>RESULTS</vt:lpstr>
      <vt:lpstr>Another Example Making Wine </vt:lpstr>
      <vt:lpstr>FUTURE RESEARCH</vt:lpstr>
      <vt:lpstr>CONCLUSIONS</vt:lpstr>
      <vt:lpstr>Conclusions (cont)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IISA 2018</dc:title>
  <dc:creator>Peter</dc:creator>
  <cp:lastModifiedBy>Groumpos</cp:lastModifiedBy>
  <cp:revision>93</cp:revision>
  <dcterms:created xsi:type="dcterms:W3CDTF">2018-07-22T12:44:14Z</dcterms:created>
  <dcterms:modified xsi:type="dcterms:W3CDTF">2019-11-29T17:25:34Z</dcterms:modified>
</cp:coreProperties>
</file>